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74" r:id="rId12"/>
    <p:sldId id="266" r:id="rId13"/>
    <p:sldId id="267" r:id="rId14"/>
    <p:sldId id="272" r:id="rId15"/>
    <p:sldId id="273" r:id="rId16"/>
    <p:sldId id="277" r:id="rId17"/>
    <p:sldId id="278" r:id="rId18"/>
    <p:sldId id="279" r:id="rId19"/>
    <p:sldId id="280" r:id="rId20"/>
    <p:sldId id="282" r:id="rId21"/>
    <p:sldId id="283" r:id="rId22"/>
    <p:sldId id="269" r:id="rId23"/>
    <p:sldId id="268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8E3C0-3275-4FF9-BD08-67BABF882454}" v="18" dt="2025-05-07T13:57:10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BDBD3-EAC2-4806-8789-BC64CDEDE6C9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7A4DA-1815-4AB5-8A61-1F9955689D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713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7A4DA-1815-4AB5-8A61-1F9955689DA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66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6615-6C4F-B0CA-17A7-5B2A02906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B462B-6D65-250F-1FB2-E3B494F17E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95D93-BAE0-56DD-DBE3-A800CFFE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3673F-8987-3DD1-7893-CB53D5EB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38D0D-4223-A41F-38E2-FF753CE3E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9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CDD9-67E4-1B44-09C8-9AE020F6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79A47-F421-2D0B-40D8-74EA84CC3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F32F6-7248-1C31-6E3B-6CEFFC16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70763-9D06-69FB-3250-1D6BC8A2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D9E1E-AEEB-5808-876F-0B96E53D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1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CDC71-34CD-1653-A7B7-1BBEE1D0B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7F58A-12BC-C386-62EB-7BA01E92C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8C731-8D54-DC82-6A68-D9366A08C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385F3-A89D-A4B9-C3A4-BFC4C2AF1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9646-3FA2-9CD1-0A31-8C4CC844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346F-B270-569C-0577-2C109E45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1FC9-3BA3-5A21-0AC3-F6C9ACB49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07028-D146-BFEF-EBE7-D8CE1A8C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B3B43-241F-942D-CE2D-632B3FA1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3BCF-D3D6-A336-5F73-FF79B4C4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3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642D-39F7-26A7-89ED-80642B19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96C58-5287-BEB2-D7C9-AD530924F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7ED0-E8A6-600D-12FD-5D025270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C349D-66CA-2938-EF9A-6937DFEE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0D361-8355-63EA-AF9C-0E4E7991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8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EEF3-246E-B89D-10EA-5CF63C5C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659E-E9E5-DE42-7B8F-AFBA34034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F9134-8092-4450-FE8B-07B2DD517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96EE7-8FC1-5987-5D04-C4ABFCA1A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8E71A-4E1A-7314-2A51-3FAFE56E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16930-547A-B43C-9B55-505AC353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5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72B2-6A1A-3961-0A27-D7C28F9AB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602DC-E53B-51D4-16F0-1A2F15AE9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0F332-387B-92BB-90EC-288AD3730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4DF09-1201-747D-3CEC-A8E79A863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043A3-3900-0C14-F5A4-1A219A67B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9C9592-7343-C86A-8BCC-79B1F7AA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069127-5AE8-62C1-8AAE-ABD631A5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14BB9-E46F-6AAF-1773-3DC82055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0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65CA-05B3-7C96-2B5F-FDB1E588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EF651-518C-D2F2-C7FD-99C8B104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7030F-9832-F82B-E982-834F9851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E7B67-64F0-933C-3D5B-E7C474FC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9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17612-F585-B230-27A2-C61D7E0A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A25A3-F84C-FC49-2265-BCA0DD1B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6AA5B-61FF-BF78-1774-785ECE81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DC5B-BC29-6607-8295-84759FA2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39F3-2601-D6E5-A98D-E14F2763E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970ED-7A46-D2AC-93D6-87725E6E6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E6F50-636F-18B3-4C4C-5043928A9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09138-58DA-079E-56D8-D6FE3092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07E93-AEAC-A8A9-4FBA-AB1E4565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5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D83A-5B9E-2749-7E6C-022D0E3C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03FA3-208B-90C9-C33E-9E310FE6F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4F30B-7CF4-605D-7A5F-340F2FFA5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64DEE-A0BA-191B-849E-1C4DC069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C6633-9088-A6CF-2426-A1F36DDC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0C991-6B62-3E65-A566-2BB526BD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7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6B182-C937-9FD1-4B46-D6E7878B6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166DF-AE3C-9A51-16FB-33C303524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FC8AD-2C8A-16F8-09E0-6DC42F818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6B741-5F5F-4B5E-8FAB-A5C67CAF72D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B7110-5AAA-CF11-6492-87FD57531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3CC6D-43F3-9B7B-0B53-20B5D7C4D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EEDCC-B187-4ACE-B4F7-9FA74ACA4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svgsilh.com/image/459225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image" Target="../media/image49.png"/><Relationship Id="rId7" Type="http://schemas.openxmlformats.org/officeDocument/2006/relationships/image" Target="../media/image53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452234-B5D8-9C39-98DB-79BD0C93F233}"/>
              </a:ext>
            </a:extLst>
          </p:cNvPr>
          <p:cNvSpPr>
            <a:spLocks noGrp="1"/>
          </p:cNvSpPr>
          <p:nvPr/>
        </p:nvSpPr>
        <p:spPr>
          <a:xfrm>
            <a:off x="969300" y="55009"/>
            <a:ext cx="10080842" cy="23710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kern="0" spc="-4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ECG Signal Analysis for Cardiac Anomaly Detection</a:t>
            </a:r>
            <a:br>
              <a:rPr lang="en-US" sz="6000" dirty="0"/>
            </a:br>
            <a:endParaRPr lang="en-IN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CB1E41C-69CA-026C-D7E5-CDA206378ACF}"/>
              </a:ext>
            </a:extLst>
          </p:cNvPr>
          <p:cNvSpPr>
            <a:spLocks noGrp="1"/>
          </p:cNvSpPr>
          <p:nvPr/>
        </p:nvSpPr>
        <p:spPr>
          <a:xfrm>
            <a:off x="4998868" y="1889487"/>
            <a:ext cx="6798906" cy="85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	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38A4706-B769-3C55-B089-AEEF118F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56871" y="1291399"/>
            <a:ext cx="2278257" cy="1242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BFC4C-9494-AE0E-BCF7-8D674D98117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19736" y="4685550"/>
            <a:ext cx="1152525" cy="1114425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3189138-B06A-D547-8FB3-C3DD5B92DBD9}"/>
              </a:ext>
            </a:extLst>
          </p:cNvPr>
          <p:cNvSpPr txBox="1"/>
          <p:nvPr/>
        </p:nvSpPr>
        <p:spPr>
          <a:xfrm>
            <a:off x="2932519" y="2314490"/>
            <a:ext cx="615440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Bachelor of Technology in Computer Science &amp; Engineering</a:t>
            </a:r>
          </a:p>
          <a:p>
            <a:pPr algn="ctr"/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</a:t>
            </a:r>
          </a:p>
          <a:p>
            <a:pPr algn="ctr"/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2200520109102  Devansh Kushwaha </a:t>
            </a:r>
          </a:p>
          <a:p>
            <a:pPr algn="ctr"/>
            <a:r>
              <a:rPr lang="en-I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2200520109105  Rajat Kumar</a:t>
            </a:r>
          </a:p>
          <a:p>
            <a:pPr marL="374650" algn="ctr">
              <a:lnSpc>
                <a:spcPct val="130000"/>
              </a:lnSpc>
              <a:spcAft>
                <a:spcPts val="45"/>
              </a:spcAft>
            </a:pPr>
            <a:endParaRPr lang="en-IN" sz="14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74650" algn="ctr">
              <a:lnSpc>
                <a:spcPct val="130000"/>
              </a:lnSpc>
              <a:spcAft>
                <a:spcPts val="45"/>
              </a:spcAft>
            </a:pPr>
            <a:r>
              <a:rPr lang="en-IN" sz="1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 the guidance of</a:t>
            </a:r>
          </a:p>
          <a:p>
            <a:pPr marL="374650" algn="ctr">
              <a:lnSpc>
                <a:spcPct val="130000"/>
              </a:lnSpc>
              <a:spcAft>
                <a:spcPts val="45"/>
              </a:spcAft>
            </a:pPr>
            <a:r>
              <a:rPr lang="en-IN" sz="1400" kern="1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</a:t>
            </a:r>
            <a:r>
              <a:rPr lang="en-IN" sz="14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1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Aditi Sharma (Assistant Professor CSE Dept.)</a:t>
            </a:r>
          </a:p>
          <a:p>
            <a:pPr marL="374650" algn="ctr">
              <a:lnSpc>
                <a:spcPct val="130000"/>
              </a:lnSpc>
              <a:spcAft>
                <a:spcPts val="45"/>
              </a:spcAft>
            </a:pPr>
            <a:r>
              <a:rPr lang="en-IN" sz="1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Mrs. Sonam Srivastava (Assistant Professor CSE Dept.)</a:t>
            </a:r>
          </a:p>
          <a:p>
            <a:pPr marL="374650" algn="ctr">
              <a:lnSpc>
                <a:spcPct val="130000"/>
              </a:lnSpc>
              <a:spcAft>
                <a:spcPts val="45"/>
              </a:spcAft>
            </a:pPr>
            <a:endParaRPr lang="en-IN" sz="1400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IN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99CAB78-9D79-024A-6C86-4487977BDE80}"/>
              </a:ext>
            </a:extLst>
          </p:cNvPr>
          <p:cNvSpPr txBox="1"/>
          <p:nvPr/>
        </p:nvSpPr>
        <p:spPr>
          <a:xfrm>
            <a:off x="3130547" y="5883149"/>
            <a:ext cx="5758348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4650" algn="ctr">
              <a:lnSpc>
                <a:spcPct val="107000"/>
              </a:lnSpc>
              <a:spcAft>
                <a:spcPts val="65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Computer Science and Engineering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74650" algn="ctr">
              <a:lnSpc>
                <a:spcPct val="130000"/>
              </a:lnSpc>
              <a:spcAft>
                <a:spcPts val="28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INSTITUTE OF ENGINEERING AND TECHNOLOGY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74650" algn="ctr">
              <a:lnSpc>
                <a:spcPct val="130000"/>
              </a:lnSpc>
              <a:spcAft>
                <a:spcPts val="280"/>
              </a:spcAf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(Sitapur Road, Lucknow, Uttar Pradesh, India)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5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077F1089-79CC-9898-9603-97CA1CF542EF}"/>
              </a:ext>
            </a:extLst>
          </p:cNvPr>
          <p:cNvSpPr/>
          <p:nvPr/>
        </p:nvSpPr>
        <p:spPr>
          <a:xfrm>
            <a:off x="302866" y="507802"/>
            <a:ext cx="6957119" cy="983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33"/>
              </a:lnSpc>
            </a:pPr>
            <a:r>
              <a:rPr lang="en-US" sz="3100" b="1" kern="0" spc="-3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Preparation and Preprocessing</a:t>
            </a:r>
            <a:endParaRPr lang="en-US" sz="3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1A7FEDB3-10F4-9DB2-05DD-EC0C7842A00B}"/>
              </a:ext>
            </a:extLst>
          </p:cNvPr>
          <p:cNvSpPr/>
          <p:nvPr/>
        </p:nvSpPr>
        <p:spPr>
          <a:xfrm>
            <a:off x="552897" y="1750815"/>
            <a:ext cx="19050" cy="4599384"/>
          </a:xfrm>
          <a:prstGeom prst="roundRect">
            <a:avLst>
              <a:gd name="adj" fmla="val 136284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51F49E0F-B6E9-3F36-F840-BF661BD34C94}"/>
              </a:ext>
            </a:extLst>
          </p:cNvPr>
          <p:cNvSpPr/>
          <p:nvPr/>
        </p:nvSpPr>
        <p:spPr>
          <a:xfrm>
            <a:off x="738040" y="2130623"/>
            <a:ext cx="605731" cy="19050"/>
          </a:xfrm>
          <a:prstGeom prst="roundRect">
            <a:avLst>
              <a:gd name="adj" fmla="val 136284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296CD51A-AD13-EBC8-CE5B-55EEB6FA1E19}"/>
              </a:ext>
            </a:extLst>
          </p:cNvPr>
          <p:cNvSpPr/>
          <p:nvPr/>
        </p:nvSpPr>
        <p:spPr>
          <a:xfrm>
            <a:off x="367755" y="1945482"/>
            <a:ext cx="389334" cy="38933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39601B3-0CC3-2E93-D88D-0B959E41E977}"/>
              </a:ext>
            </a:extLst>
          </p:cNvPr>
          <p:cNvSpPr/>
          <p:nvPr/>
        </p:nvSpPr>
        <p:spPr>
          <a:xfrm>
            <a:off x="517278" y="2022078"/>
            <a:ext cx="90190" cy="23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833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7E9191D3-3213-99C0-FFD2-1EC3BE3A7902}"/>
              </a:ext>
            </a:extLst>
          </p:cNvPr>
          <p:cNvSpPr/>
          <p:nvPr/>
        </p:nvSpPr>
        <p:spPr>
          <a:xfrm>
            <a:off x="1514327" y="1923852"/>
            <a:ext cx="307875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Grayscale Conversion</a:t>
            </a:r>
            <a:endParaRPr lang="en-US" sz="1542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CC94AF8-A954-6FFE-A85B-FD429409F1A7}"/>
              </a:ext>
            </a:extLst>
          </p:cNvPr>
          <p:cNvSpPr/>
          <p:nvPr/>
        </p:nvSpPr>
        <p:spPr>
          <a:xfrm>
            <a:off x="1514327" y="2273399"/>
            <a:ext cx="5197078" cy="25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Converts ECG images to grayscale for simplified data representation.</a:t>
            </a:r>
            <a:endParaRPr lang="en-US" sz="1333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60D0E38-0D48-C0F3-9D5A-F778F90E4537}"/>
              </a:ext>
            </a:extLst>
          </p:cNvPr>
          <p:cNvSpPr/>
          <p:nvPr/>
        </p:nvSpPr>
        <p:spPr>
          <a:xfrm>
            <a:off x="738040" y="3258840"/>
            <a:ext cx="605731" cy="19050"/>
          </a:xfrm>
          <a:prstGeom prst="roundRect">
            <a:avLst>
              <a:gd name="adj" fmla="val 136284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80BF3AFC-62E0-9769-5F4A-CFEDD82970A1}"/>
              </a:ext>
            </a:extLst>
          </p:cNvPr>
          <p:cNvSpPr/>
          <p:nvPr/>
        </p:nvSpPr>
        <p:spPr>
          <a:xfrm>
            <a:off x="367755" y="3073698"/>
            <a:ext cx="389334" cy="38933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E457D1F3-8DEF-AACF-0A5B-F89AE1245F47}"/>
              </a:ext>
            </a:extLst>
          </p:cNvPr>
          <p:cNvSpPr/>
          <p:nvPr/>
        </p:nvSpPr>
        <p:spPr>
          <a:xfrm>
            <a:off x="493961" y="3150294"/>
            <a:ext cx="136922" cy="23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833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0050552D-6226-83C8-E993-0911017E6371}"/>
              </a:ext>
            </a:extLst>
          </p:cNvPr>
          <p:cNvSpPr/>
          <p:nvPr/>
        </p:nvSpPr>
        <p:spPr>
          <a:xfrm>
            <a:off x="1514327" y="3052068"/>
            <a:ext cx="1966813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Image Resizing</a:t>
            </a:r>
            <a:endParaRPr lang="en-US" sz="1542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DE1AD9E3-7984-735A-DDA2-3FE1A8A88C26}"/>
              </a:ext>
            </a:extLst>
          </p:cNvPr>
          <p:cNvSpPr/>
          <p:nvPr/>
        </p:nvSpPr>
        <p:spPr>
          <a:xfrm>
            <a:off x="1514327" y="3401616"/>
            <a:ext cx="5197078" cy="25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Resizes images to uniform dimensions for consistent processing.</a:t>
            </a:r>
            <a:endParaRPr lang="en-US" sz="1333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C3688832-E976-B308-702D-E15E7B522567}"/>
              </a:ext>
            </a:extLst>
          </p:cNvPr>
          <p:cNvSpPr/>
          <p:nvPr/>
        </p:nvSpPr>
        <p:spPr>
          <a:xfrm>
            <a:off x="738040" y="4387056"/>
            <a:ext cx="605731" cy="19050"/>
          </a:xfrm>
          <a:prstGeom prst="roundRect">
            <a:avLst>
              <a:gd name="adj" fmla="val 136284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9B3BBC7E-74A7-ABD4-52C2-255290A9E112}"/>
              </a:ext>
            </a:extLst>
          </p:cNvPr>
          <p:cNvSpPr/>
          <p:nvPr/>
        </p:nvSpPr>
        <p:spPr>
          <a:xfrm>
            <a:off x="367755" y="4201915"/>
            <a:ext cx="389334" cy="38933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0A79727A-5526-88D5-41C3-AA139851A06F}"/>
              </a:ext>
            </a:extLst>
          </p:cNvPr>
          <p:cNvSpPr/>
          <p:nvPr/>
        </p:nvSpPr>
        <p:spPr>
          <a:xfrm>
            <a:off x="493763" y="4278511"/>
            <a:ext cx="137319" cy="23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833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2340C91F-73BA-BD42-6DED-A2DA5EC26281}"/>
              </a:ext>
            </a:extLst>
          </p:cNvPr>
          <p:cNvSpPr/>
          <p:nvPr/>
        </p:nvSpPr>
        <p:spPr>
          <a:xfrm>
            <a:off x="1514327" y="4180284"/>
            <a:ext cx="1966813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Lead Extraction</a:t>
            </a:r>
            <a:endParaRPr lang="en-US" sz="1542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F88B6D94-7A7A-C12D-EC00-3D36E658BD42}"/>
              </a:ext>
            </a:extLst>
          </p:cNvPr>
          <p:cNvSpPr/>
          <p:nvPr/>
        </p:nvSpPr>
        <p:spPr>
          <a:xfrm>
            <a:off x="1514327" y="4529832"/>
            <a:ext cx="5197078" cy="25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Divides the image into 12 sections, extracting values for each lead.</a:t>
            </a:r>
            <a:endParaRPr lang="en-US" sz="1333" dirty="0"/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97ACE14B-F155-A4AA-F5B4-63E1FA1F2EC0}"/>
              </a:ext>
            </a:extLst>
          </p:cNvPr>
          <p:cNvSpPr/>
          <p:nvPr/>
        </p:nvSpPr>
        <p:spPr>
          <a:xfrm>
            <a:off x="738040" y="5515273"/>
            <a:ext cx="605731" cy="19050"/>
          </a:xfrm>
          <a:prstGeom prst="roundRect">
            <a:avLst>
              <a:gd name="adj" fmla="val 136284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Shape 18">
            <a:extLst>
              <a:ext uri="{FF2B5EF4-FFF2-40B4-BE49-F238E27FC236}">
                <a16:creationId xmlns:a16="http://schemas.microsoft.com/office/drawing/2014/main" id="{EBC175F6-6EB3-0CFA-8007-0B8013996024}"/>
              </a:ext>
            </a:extLst>
          </p:cNvPr>
          <p:cNvSpPr/>
          <p:nvPr/>
        </p:nvSpPr>
        <p:spPr>
          <a:xfrm>
            <a:off x="367755" y="5330131"/>
            <a:ext cx="389334" cy="38933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5C0A2A8A-A99D-5C6F-36AA-B8A6F55827AA}"/>
              </a:ext>
            </a:extLst>
          </p:cNvPr>
          <p:cNvSpPr/>
          <p:nvPr/>
        </p:nvSpPr>
        <p:spPr>
          <a:xfrm>
            <a:off x="482254" y="5406727"/>
            <a:ext cx="160238" cy="23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833" dirty="0"/>
          </a:p>
        </p:txBody>
      </p:sp>
      <p:sp>
        <p:nvSpPr>
          <p:cNvPr id="25" name="Text 20">
            <a:extLst>
              <a:ext uri="{FF2B5EF4-FFF2-40B4-BE49-F238E27FC236}">
                <a16:creationId xmlns:a16="http://schemas.microsoft.com/office/drawing/2014/main" id="{2B54BECE-8AA6-780D-C112-BEBEBBA9DD68}"/>
              </a:ext>
            </a:extLst>
          </p:cNvPr>
          <p:cNvSpPr/>
          <p:nvPr/>
        </p:nvSpPr>
        <p:spPr>
          <a:xfrm>
            <a:off x="1514327" y="5308501"/>
            <a:ext cx="1966813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Grid Line Removal</a:t>
            </a:r>
            <a:endParaRPr lang="en-US" sz="1542" dirty="0"/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1D9DE7FE-8838-0AA6-0CBB-21A7E6D141BA}"/>
              </a:ext>
            </a:extLst>
          </p:cNvPr>
          <p:cNvSpPr/>
          <p:nvPr/>
        </p:nvSpPr>
        <p:spPr>
          <a:xfrm>
            <a:off x="1514327" y="5658049"/>
            <a:ext cx="5197078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Removes grid lines from each lead image for cleaner data representation.</a:t>
            </a:r>
            <a:endParaRPr lang="en-US" sz="13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FE4A3-526D-A8E5-C9A6-C323F290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t="1821" r="2417" b="1226"/>
          <a:stretch/>
        </p:blipFill>
        <p:spPr>
          <a:xfrm>
            <a:off x="7974096" y="3052068"/>
            <a:ext cx="3078756" cy="3038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505DBF-4B20-D42F-60DE-3CAC44118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" t="3422" r="2185" b="5167"/>
          <a:stretch/>
        </p:blipFill>
        <p:spPr>
          <a:xfrm>
            <a:off x="7974095" y="706610"/>
            <a:ext cx="3078757" cy="2088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644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05E47-594C-EDBB-C0E2-4CE13291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4FE1ABC1-66DC-8BA3-02FC-B2C9EA9A12DC}"/>
              </a:ext>
            </a:extLst>
          </p:cNvPr>
          <p:cNvSpPr/>
          <p:nvPr/>
        </p:nvSpPr>
        <p:spPr>
          <a:xfrm>
            <a:off x="302866" y="507802"/>
            <a:ext cx="6957119" cy="983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33"/>
              </a:lnSpc>
            </a:pPr>
            <a:r>
              <a:rPr lang="en-US" sz="3100" b="1" kern="0" spc="-3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Preparation and Preprocessing</a:t>
            </a:r>
            <a:endParaRPr lang="en-US" sz="3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2F54DABA-6D40-5D18-7DB2-53AD3D8C3934}"/>
              </a:ext>
            </a:extLst>
          </p:cNvPr>
          <p:cNvSpPr/>
          <p:nvPr/>
        </p:nvSpPr>
        <p:spPr>
          <a:xfrm>
            <a:off x="552848" y="1491259"/>
            <a:ext cx="19050" cy="4599384"/>
          </a:xfrm>
          <a:prstGeom prst="roundRect">
            <a:avLst>
              <a:gd name="adj" fmla="val 136284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9690B026-0F6A-2281-EA77-AC33A117BEDC}"/>
              </a:ext>
            </a:extLst>
          </p:cNvPr>
          <p:cNvSpPr/>
          <p:nvPr/>
        </p:nvSpPr>
        <p:spPr>
          <a:xfrm>
            <a:off x="738040" y="2130623"/>
            <a:ext cx="605731" cy="19050"/>
          </a:xfrm>
          <a:prstGeom prst="roundRect">
            <a:avLst>
              <a:gd name="adj" fmla="val 136284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490A08CD-599E-ADEF-55A9-376BA7732072}"/>
              </a:ext>
            </a:extLst>
          </p:cNvPr>
          <p:cNvSpPr/>
          <p:nvPr/>
        </p:nvSpPr>
        <p:spPr>
          <a:xfrm>
            <a:off x="367755" y="1945482"/>
            <a:ext cx="389334" cy="38933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50EAFED-4CCA-CD09-6B09-159E350BD722}"/>
              </a:ext>
            </a:extLst>
          </p:cNvPr>
          <p:cNvSpPr/>
          <p:nvPr/>
        </p:nvSpPr>
        <p:spPr>
          <a:xfrm>
            <a:off x="517278" y="2022078"/>
            <a:ext cx="90190" cy="23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</a:rPr>
              <a:t>5</a:t>
            </a:r>
            <a:endParaRPr lang="en-US" sz="1833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98037F8-846C-DDD9-8CB1-9FCF9584C149}"/>
              </a:ext>
            </a:extLst>
          </p:cNvPr>
          <p:cNvSpPr/>
          <p:nvPr/>
        </p:nvSpPr>
        <p:spPr>
          <a:xfrm>
            <a:off x="1514327" y="1923852"/>
            <a:ext cx="307875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Contour Signal</a:t>
            </a:r>
            <a:endParaRPr lang="en-US" sz="1542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24A27BA-B083-A7A0-2378-BB574564AABD}"/>
              </a:ext>
            </a:extLst>
          </p:cNvPr>
          <p:cNvSpPr/>
          <p:nvPr/>
        </p:nvSpPr>
        <p:spPr>
          <a:xfrm>
            <a:off x="1514327" y="2273399"/>
            <a:ext cx="5197078" cy="25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Contour signal for each lead (1-12) </a:t>
            </a:r>
            <a:endParaRPr lang="en-US" sz="1333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A01F22AE-72A0-BD88-0304-E478AA974D7E}"/>
              </a:ext>
            </a:extLst>
          </p:cNvPr>
          <p:cNvSpPr/>
          <p:nvPr/>
        </p:nvSpPr>
        <p:spPr>
          <a:xfrm>
            <a:off x="738040" y="3258840"/>
            <a:ext cx="605731" cy="19050"/>
          </a:xfrm>
          <a:prstGeom prst="roundRect">
            <a:avLst>
              <a:gd name="adj" fmla="val 136284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EAC160FC-C3AE-4CFC-CAB1-583D20DE7F15}"/>
              </a:ext>
            </a:extLst>
          </p:cNvPr>
          <p:cNvSpPr/>
          <p:nvPr/>
        </p:nvSpPr>
        <p:spPr>
          <a:xfrm>
            <a:off x="367755" y="3073698"/>
            <a:ext cx="389334" cy="38933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AF752BDE-6434-585D-94B3-7CCB1F14F915}"/>
              </a:ext>
            </a:extLst>
          </p:cNvPr>
          <p:cNvSpPr/>
          <p:nvPr/>
        </p:nvSpPr>
        <p:spPr>
          <a:xfrm>
            <a:off x="493961" y="3150294"/>
            <a:ext cx="136922" cy="23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</a:rPr>
              <a:t>6</a:t>
            </a:r>
            <a:endParaRPr lang="en-US" sz="1833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A0682E53-C440-7C5A-AC71-7C762AD12836}"/>
              </a:ext>
            </a:extLst>
          </p:cNvPr>
          <p:cNvSpPr/>
          <p:nvPr/>
        </p:nvSpPr>
        <p:spPr>
          <a:xfrm>
            <a:off x="1514327" y="3052068"/>
            <a:ext cx="1966813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Multiple csv files with each lead values</a:t>
            </a:r>
            <a:endParaRPr lang="en-US" sz="1542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28598B6B-B127-38B4-6971-819C9898E52F}"/>
              </a:ext>
            </a:extLst>
          </p:cNvPr>
          <p:cNvSpPr/>
          <p:nvPr/>
        </p:nvSpPr>
        <p:spPr>
          <a:xfrm>
            <a:off x="1514327" y="3401616"/>
            <a:ext cx="5197078" cy="25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 1-12 values in separate csv file for all images</a:t>
            </a:r>
            <a:endParaRPr lang="en-US" sz="1333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3DC9247F-0206-8930-CBF6-8530F2680BAB}"/>
              </a:ext>
            </a:extLst>
          </p:cNvPr>
          <p:cNvSpPr/>
          <p:nvPr/>
        </p:nvSpPr>
        <p:spPr>
          <a:xfrm>
            <a:off x="738040" y="4387056"/>
            <a:ext cx="605731" cy="19050"/>
          </a:xfrm>
          <a:prstGeom prst="roundRect">
            <a:avLst>
              <a:gd name="adj" fmla="val 136284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BCDD534E-E24D-78EA-750F-22DFEA920807}"/>
              </a:ext>
            </a:extLst>
          </p:cNvPr>
          <p:cNvSpPr/>
          <p:nvPr/>
        </p:nvSpPr>
        <p:spPr>
          <a:xfrm>
            <a:off x="367755" y="4201915"/>
            <a:ext cx="389334" cy="38933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3ABAF834-ADED-C612-578D-1C62F3E55C88}"/>
              </a:ext>
            </a:extLst>
          </p:cNvPr>
          <p:cNvSpPr/>
          <p:nvPr/>
        </p:nvSpPr>
        <p:spPr>
          <a:xfrm>
            <a:off x="493763" y="4278511"/>
            <a:ext cx="137319" cy="23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</a:rPr>
              <a:t>7</a:t>
            </a:r>
            <a:endParaRPr lang="en-US" sz="1833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D18B99B2-BB66-BA97-ABB5-8C9C12A5105F}"/>
              </a:ext>
            </a:extLst>
          </p:cNvPr>
          <p:cNvSpPr/>
          <p:nvPr/>
        </p:nvSpPr>
        <p:spPr>
          <a:xfrm>
            <a:off x="1514327" y="4180284"/>
            <a:ext cx="1966813" cy="24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3D3838"/>
                </a:solidFill>
                <a:latin typeface="Montserrat Bold" pitchFamily="34" charset="0"/>
              </a:rPr>
              <a:t>Combined CSV</a:t>
            </a:r>
            <a:endParaRPr lang="en-US" sz="1542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8BFB3F99-759B-2748-04CC-CC98B92CCC88}"/>
              </a:ext>
            </a:extLst>
          </p:cNvPr>
          <p:cNvSpPr/>
          <p:nvPr/>
        </p:nvSpPr>
        <p:spPr>
          <a:xfrm>
            <a:off x="1514327" y="4529832"/>
            <a:ext cx="5197078" cy="25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combined csv file of 12 lead signal values for processing</a:t>
            </a:r>
            <a:endParaRPr lang="en-US" sz="13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4460D-1378-2478-FB9C-21875CAE9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483" y="507802"/>
            <a:ext cx="3251351" cy="2391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0D3302-0781-819C-B80B-23AFD6F1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979" r="1226" b="1932"/>
          <a:stretch/>
        </p:blipFill>
        <p:spPr>
          <a:xfrm>
            <a:off x="7989483" y="3184625"/>
            <a:ext cx="3251350" cy="3209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13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5A7F0B99-5A4E-3423-B250-1EF8D502DCAC}"/>
              </a:ext>
            </a:extLst>
          </p:cNvPr>
          <p:cNvSpPr/>
          <p:nvPr/>
        </p:nvSpPr>
        <p:spPr>
          <a:xfrm>
            <a:off x="436402" y="425842"/>
            <a:ext cx="11529456" cy="584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83"/>
              </a:lnSpc>
            </a:pPr>
            <a:r>
              <a:rPr lang="en-US" sz="3100" b="1" kern="0" spc="-37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Feature Extraction &amp; Data Engineering</a:t>
            </a:r>
            <a:endParaRPr lang="en-US" sz="3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26C7D3DB-6810-3754-5C8F-7243AC46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7322" y="1421600"/>
            <a:ext cx="1774131" cy="1443832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2C272214-A995-901F-06A5-291DBB61ABA2}"/>
              </a:ext>
            </a:extLst>
          </p:cNvPr>
          <p:cNvSpPr/>
          <p:nvPr/>
        </p:nvSpPr>
        <p:spPr>
          <a:xfrm>
            <a:off x="3075224" y="2136472"/>
            <a:ext cx="98227" cy="38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DEFE41B-C190-4DE7-178B-CF684B148CD6}"/>
              </a:ext>
            </a:extLst>
          </p:cNvPr>
          <p:cNvSpPr/>
          <p:nvPr/>
        </p:nvSpPr>
        <p:spPr>
          <a:xfrm>
            <a:off x="4217133" y="1781469"/>
            <a:ext cx="3766661" cy="29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92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ECG Signal Segmentation</a:t>
            </a:r>
            <a:endParaRPr lang="en-US" sz="1833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E4922089-8C44-2867-02E9-5B28E9980F0F}"/>
              </a:ext>
            </a:extLst>
          </p:cNvPr>
          <p:cNvSpPr/>
          <p:nvPr/>
        </p:nvSpPr>
        <p:spPr>
          <a:xfrm>
            <a:off x="4217133" y="2196995"/>
            <a:ext cx="6204744" cy="30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17"/>
              </a:lnSpc>
            </a:pPr>
            <a:r>
              <a:rPr lang="en-US" sz="158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Divides the ECG signal into 12 leads, converting each lead into a 1D array.</a:t>
            </a:r>
            <a:endParaRPr lang="en-US" sz="1583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1DBD9D5-AB3F-7825-F284-3BBDCB614FFF}"/>
              </a:ext>
            </a:extLst>
          </p:cNvPr>
          <p:cNvSpPr/>
          <p:nvPr/>
        </p:nvSpPr>
        <p:spPr>
          <a:xfrm>
            <a:off x="4062848" y="2878430"/>
            <a:ext cx="7074495" cy="1270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0" name="Image 1">
            <a:extLst>
              <a:ext uri="{FF2B5EF4-FFF2-40B4-BE49-F238E27FC236}">
                <a16:creationId xmlns:a16="http://schemas.microsoft.com/office/drawing/2014/main" id="{574D8370-EB41-D43F-A4FD-AA072624EF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0306" y="2916827"/>
            <a:ext cx="3548261" cy="1443832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09A39BE4-6068-B39D-15F2-5E32543CF341}"/>
              </a:ext>
            </a:extLst>
          </p:cNvPr>
          <p:cNvSpPr/>
          <p:nvPr/>
        </p:nvSpPr>
        <p:spPr>
          <a:xfrm>
            <a:off x="3049825" y="3445961"/>
            <a:ext cx="149126" cy="38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98757693-B1A4-3CF4-92AF-9EB40FDCBE12}"/>
              </a:ext>
            </a:extLst>
          </p:cNvPr>
          <p:cNvSpPr/>
          <p:nvPr/>
        </p:nvSpPr>
        <p:spPr>
          <a:xfrm>
            <a:off x="5104248" y="3122508"/>
            <a:ext cx="2337395" cy="29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92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Extraction</a:t>
            </a:r>
            <a:endParaRPr lang="en-US" sz="1833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47A36BF3-0008-1B2F-FA50-5D894050BFA3}"/>
              </a:ext>
            </a:extLst>
          </p:cNvPr>
          <p:cNvSpPr/>
          <p:nvPr/>
        </p:nvSpPr>
        <p:spPr>
          <a:xfrm>
            <a:off x="5104248" y="3538036"/>
            <a:ext cx="5878810" cy="6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17"/>
              </a:lnSpc>
            </a:pPr>
            <a:r>
              <a:rPr lang="en-US" sz="158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Focuses on time-domain features, such as RR intervals, PR and QT intervals, and waveform contours.</a:t>
            </a:r>
            <a:endParaRPr lang="en-US" sz="1583" dirty="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6EA69D0E-DF99-3AAE-BF62-F40AEB935F6A}"/>
              </a:ext>
            </a:extLst>
          </p:cNvPr>
          <p:cNvSpPr/>
          <p:nvPr/>
        </p:nvSpPr>
        <p:spPr>
          <a:xfrm>
            <a:off x="4949963" y="4373656"/>
            <a:ext cx="6187381" cy="1270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5" name="Image 2">
            <a:extLst>
              <a:ext uri="{FF2B5EF4-FFF2-40B4-BE49-F238E27FC236}">
                <a16:creationId xmlns:a16="http://schemas.microsoft.com/office/drawing/2014/main" id="{0177DC56-6FDA-0D8D-CC83-820B621FE1B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191" y="4412054"/>
            <a:ext cx="5322392" cy="1443832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FF86E211-6347-AC8A-DCA6-6C63D6D5AE40}"/>
              </a:ext>
            </a:extLst>
          </p:cNvPr>
          <p:cNvSpPr/>
          <p:nvPr/>
        </p:nvSpPr>
        <p:spPr>
          <a:xfrm>
            <a:off x="3049527" y="4941188"/>
            <a:ext cx="149622" cy="38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DA9225FD-A9BF-A830-E34C-BED4EC59BAA1}"/>
              </a:ext>
            </a:extLst>
          </p:cNvPr>
          <p:cNvSpPr/>
          <p:nvPr/>
        </p:nvSpPr>
        <p:spPr>
          <a:xfrm>
            <a:off x="5991263" y="4617734"/>
            <a:ext cx="2337395" cy="29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92"/>
              </a:lnSpc>
            </a:pPr>
            <a:r>
              <a:rPr lang="en-US" sz="1833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Engineering</a:t>
            </a:r>
            <a:endParaRPr lang="en-US" sz="1833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4A563926-FBBE-833F-D26D-56562E9901D0}"/>
              </a:ext>
            </a:extLst>
          </p:cNvPr>
          <p:cNvSpPr/>
          <p:nvPr/>
        </p:nvSpPr>
        <p:spPr>
          <a:xfrm>
            <a:off x="5991264" y="5033262"/>
            <a:ext cx="4991794" cy="6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17"/>
              </a:lnSpc>
            </a:pPr>
            <a:r>
              <a:rPr lang="en-US" sz="1583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Prepares the extracted features for training and evaluating the machine learning models.</a:t>
            </a:r>
            <a:endParaRPr lang="en-US" sz="1583" dirty="0"/>
          </a:p>
        </p:txBody>
      </p:sp>
    </p:spTree>
    <p:extLst>
      <p:ext uri="{BB962C8B-B14F-4D97-AF65-F5344CB8AC3E}">
        <p14:creationId xmlns:p14="http://schemas.microsoft.com/office/powerpoint/2010/main" val="296853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2DC423C-3770-62C4-F0EC-9A799AD6A949}"/>
              </a:ext>
            </a:extLst>
          </p:cNvPr>
          <p:cNvSpPr/>
          <p:nvPr/>
        </p:nvSpPr>
        <p:spPr>
          <a:xfrm>
            <a:off x="401251" y="369241"/>
            <a:ext cx="4057353" cy="50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58"/>
              </a:lnSpc>
            </a:pPr>
            <a:r>
              <a:rPr lang="en-US" sz="3100" b="1" kern="0" spc="-32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 Model</a:t>
            </a:r>
            <a:endParaRPr lang="en-US" sz="3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1650BF62-796A-B4C5-3252-D97F3B8198D1}"/>
              </a:ext>
            </a:extLst>
          </p:cNvPr>
          <p:cNvSpPr/>
          <p:nvPr/>
        </p:nvSpPr>
        <p:spPr>
          <a:xfrm>
            <a:off x="401251" y="1233337"/>
            <a:ext cx="1367731" cy="985342"/>
          </a:xfrm>
          <a:prstGeom prst="roundRect">
            <a:avLst>
              <a:gd name="adj" fmla="val 2718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3364A1A-9F20-EEAB-0818-3A760FC45297}"/>
              </a:ext>
            </a:extLst>
          </p:cNvPr>
          <p:cNvSpPr/>
          <p:nvPr/>
        </p:nvSpPr>
        <p:spPr>
          <a:xfrm>
            <a:off x="579746" y="1558675"/>
            <a:ext cx="85229" cy="33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625"/>
              </a:lnSpc>
            </a:pPr>
            <a:r>
              <a:rPr lang="en-US" sz="1750" b="1" kern="0" spc="-1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A8BDC1F-DED6-F14C-F3D0-7C1BCFCE6684}"/>
              </a:ext>
            </a:extLst>
          </p:cNvPr>
          <p:cNvSpPr/>
          <p:nvPr/>
        </p:nvSpPr>
        <p:spPr>
          <a:xfrm>
            <a:off x="1947476" y="1411831"/>
            <a:ext cx="2028627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58"/>
              </a:lnSpc>
            </a:pPr>
            <a:r>
              <a:rPr lang="en-US" sz="1583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Collection</a:t>
            </a:r>
            <a:endParaRPr lang="en-US" sz="1583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CF66B45-3AB6-E973-B252-2D462176E111}"/>
              </a:ext>
            </a:extLst>
          </p:cNvPr>
          <p:cNvSpPr/>
          <p:nvPr/>
        </p:nvSpPr>
        <p:spPr>
          <a:xfrm>
            <a:off x="1947476" y="1772492"/>
            <a:ext cx="8799182" cy="326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83"/>
              </a:lnSpc>
            </a:pPr>
            <a:r>
              <a:rPr lang="en-US" sz="1375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Sources ECG data from the Mendeley repository, comprising labeled samples of ECG images.</a:t>
            </a:r>
            <a:endParaRPr lang="en-US" sz="1375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EE7D5464-8B01-A15C-0C05-AAE44A282807}"/>
              </a:ext>
            </a:extLst>
          </p:cNvPr>
          <p:cNvSpPr/>
          <p:nvPr/>
        </p:nvSpPr>
        <p:spPr>
          <a:xfrm>
            <a:off x="1858179" y="2205978"/>
            <a:ext cx="9396313" cy="12700"/>
          </a:xfrm>
          <a:prstGeom prst="roundRect">
            <a:avLst>
              <a:gd name="adj" fmla="val 210855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3881F7A3-715E-E98B-F252-167FBAF88EE8}"/>
              </a:ext>
            </a:extLst>
          </p:cNvPr>
          <p:cNvSpPr/>
          <p:nvPr/>
        </p:nvSpPr>
        <p:spPr>
          <a:xfrm>
            <a:off x="401251" y="2307876"/>
            <a:ext cx="2735560" cy="985342"/>
          </a:xfrm>
          <a:prstGeom prst="roundRect">
            <a:avLst>
              <a:gd name="adj" fmla="val 2718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AF39F106-67F2-1D65-9F0F-B075F3E3AE0D}"/>
              </a:ext>
            </a:extLst>
          </p:cNvPr>
          <p:cNvSpPr/>
          <p:nvPr/>
        </p:nvSpPr>
        <p:spPr>
          <a:xfrm>
            <a:off x="579745" y="2633214"/>
            <a:ext cx="129382" cy="33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625"/>
              </a:lnSpc>
            </a:pPr>
            <a:r>
              <a:rPr lang="en-US" sz="1750" b="1" kern="0" spc="-1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7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F7AE69B4-4F29-E9D0-E62A-96E91B3D5BE2}"/>
              </a:ext>
            </a:extLst>
          </p:cNvPr>
          <p:cNvSpPr/>
          <p:nvPr/>
        </p:nvSpPr>
        <p:spPr>
          <a:xfrm>
            <a:off x="3315306" y="2486370"/>
            <a:ext cx="2780694" cy="267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58"/>
              </a:lnSpc>
            </a:pPr>
            <a:r>
              <a:rPr lang="en-US" sz="1583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Preprocessing</a:t>
            </a:r>
            <a:endParaRPr lang="en-US" sz="1583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27E18CC2-1BD6-49D2-4157-8D40FAA4AABB}"/>
              </a:ext>
            </a:extLst>
          </p:cNvPr>
          <p:cNvSpPr/>
          <p:nvPr/>
        </p:nvSpPr>
        <p:spPr>
          <a:xfrm>
            <a:off x="3315305" y="2847031"/>
            <a:ext cx="8475444" cy="267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83"/>
              </a:lnSpc>
            </a:pPr>
            <a:r>
              <a:rPr lang="en-US" sz="1375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Applies preprocessing techniques, such as grayscale conversion and noise reduction, to prepare the data.</a:t>
            </a:r>
            <a:endParaRPr lang="en-US" sz="1375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1826AE24-9BE4-D02E-0D27-2C4560445E23}"/>
              </a:ext>
            </a:extLst>
          </p:cNvPr>
          <p:cNvSpPr/>
          <p:nvPr/>
        </p:nvSpPr>
        <p:spPr>
          <a:xfrm>
            <a:off x="3226009" y="3280517"/>
            <a:ext cx="8028483" cy="12700"/>
          </a:xfrm>
          <a:prstGeom prst="roundRect">
            <a:avLst>
              <a:gd name="adj" fmla="val 210855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B55F7260-966F-8200-A81E-19C6EA0FE901}"/>
              </a:ext>
            </a:extLst>
          </p:cNvPr>
          <p:cNvSpPr/>
          <p:nvPr/>
        </p:nvSpPr>
        <p:spPr>
          <a:xfrm>
            <a:off x="401251" y="3382415"/>
            <a:ext cx="4103390" cy="1253033"/>
          </a:xfrm>
          <a:prstGeom prst="roundRect">
            <a:avLst>
              <a:gd name="adj" fmla="val 213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2B349F94-6D06-0CDF-D330-FF7E5D40E4F0}"/>
              </a:ext>
            </a:extLst>
          </p:cNvPr>
          <p:cNvSpPr/>
          <p:nvPr/>
        </p:nvSpPr>
        <p:spPr>
          <a:xfrm>
            <a:off x="579745" y="3841599"/>
            <a:ext cx="129878" cy="33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625"/>
              </a:lnSpc>
            </a:pPr>
            <a:r>
              <a:rPr lang="en-US" sz="1750" b="1" kern="0" spc="-1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75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361E71DD-CDB3-0740-ED1E-43271A4713AB}"/>
              </a:ext>
            </a:extLst>
          </p:cNvPr>
          <p:cNvSpPr/>
          <p:nvPr/>
        </p:nvSpPr>
        <p:spPr>
          <a:xfrm>
            <a:off x="4683135" y="3560909"/>
            <a:ext cx="2028627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58"/>
              </a:lnSpc>
            </a:pPr>
            <a:r>
              <a:rPr lang="en-US" sz="1583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Extraction</a:t>
            </a:r>
            <a:endParaRPr lang="en-US" sz="1583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F9941C9A-0A85-D554-5531-A3DF578B0574}"/>
              </a:ext>
            </a:extLst>
          </p:cNvPr>
          <p:cNvSpPr/>
          <p:nvPr/>
        </p:nvSpPr>
        <p:spPr>
          <a:xfrm>
            <a:off x="4683135" y="3921570"/>
            <a:ext cx="6482060" cy="535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83"/>
              </a:lnSpc>
            </a:pPr>
            <a:r>
              <a:rPr lang="en-US" sz="1375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Extracts time-domain features, such as RR intervals, PR and QT intervals, and waveform contours.</a:t>
            </a:r>
            <a:endParaRPr lang="en-US" sz="1375" dirty="0"/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3B0F44ED-61D0-EC10-9BF2-06A9E47383D3}"/>
              </a:ext>
            </a:extLst>
          </p:cNvPr>
          <p:cNvSpPr/>
          <p:nvPr/>
        </p:nvSpPr>
        <p:spPr>
          <a:xfrm>
            <a:off x="4593839" y="4622748"/>
            <a:ext cx="6660654" cy="12700"/>
          </a:xfrm>
          <a:prstGeom prst="roundRect">
            <a:avLst>
              <a:gd name="adj" fmla="val 210855"/>
            </a:avLst>
          </a:prstGeom>
          <a:solidFill>
            <a:srgbClr val="D8D4D4"/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8D14680D-9BAF-0058-8571-A4EEDF1E85F4}"/>
              </a:ext>
            </a:extLst>
          </p:cNvPr>
          <p:cNvSpPr/>
          <p:nvPr/>
        </p:nvSpPr>
        <p:spPr>
          <a:xfrm>
            <a:off x="401251" y="4724646"/>
            <a:ext cx="5471219" cy="1253033"/>
          </a:xfrm>
          <a:prstGeom prst="roundRect">
            <a:avLst>
              <a:gd name="adj" fmla="val 213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04E9240A-5F4F-1913-4578-FD4F7471F323}"/>
              </a:ext>
            </a:extLst>
          </p:cNvPr>
          <p:cNvSpPr/>
          <p:nvPr/>
        </p:nvSpPr>
        <p:spPr>
          <a:xfrm>
            <a:off x="579745" y="5183830"/>
            <a:ext cx="151507" cy="33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625"/>
              </a:lnSpc>
            </a:pPr>
            <a:r>
              <a:rPr lang="en-US" sz="1750" b="1" kern="0" spc="-1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750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8D1235E4-E25F-AB12-5695-15D61979BFD7}"/>
              </a:ext>
            </a:extLst>
          </p:cNvPr>
          <p:cNvSpPr/>
          <p:nvPr/>
        </p:nvSpPr>
        <p:spPr>
          <a:xfrm>
            <a:off x="6050964" y="4903141"/>
            <a:ext cx="2028627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58"/>
              </a:lnSpc>
            </a:pPr>
            <a:r>
              <a:rPr lang="en-US" sz="1583" b="1" kern="0" spc="-1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Training</a:t>
            </a:r>
            <a:endParaRPr lang="en-US" sz="1583" dirty="0"/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F7ED68D5-8874-1B93-6946-A2AC6A9918C9}"/>
              </a:ext>
            </a:extLst>
          </p:cNvPr>
          <p:cNvSpPr/>
          <p:nvPr/>
        </p:nvSpPr>
        <p:spPr>
          <a:xfrm>
            <a:off x="6050965" y="5263801"/>
            <a:ext cx="5114231" cy="535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83"/>
              </a:lnSpc>
            </a:pPr>
            <a:r>
              <a:rPr lang="en-US" sz="1375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Trains machine learning models, such as KNN, SVM, Logistic Regression, and Ensemble classifiers.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370739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D16DF-34EF-380B-3133-2D02195FF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F0500A-B0BC-1209-6FAE-B49B00C3BFFA}"/>
              </a:ext>
            </a:extLst>
          </p:cNvPr>
          <p:cNvSpPr>
            <a:spLocks noGrp="1"/>
          </p:cNvSpPr>
          <p:nvPr/>
        </p:nvSpPr>
        <p:spPr>
          <a:xfrm>
            <a:off x="906120" y="539115"/>
            <a:ext cx="10529777" cy="765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12F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 Model</a:t>
            </a:r>
            <a:endParaRPr lang="en-IN" dirty="0"/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50929DB1-5F57-0C55-5E51-6B99AFD8DE8C}"/>
              </a:ext>
            </a:extLst>
          </p:cNvPr>
          <p:cNvSpPr txBox="1"/>
          <p:nvPr/>
        </p:nvSpPr>
        <p:spPr>
          <a:xfrm>
            <a:off x="1008532" y="2631265"/>
            <a:ext cx="2147777" cy="4015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ts val="2600"/>
              </a:lnSpc>
            </a:pPr>
            <a:r>
              <a:rPr lang="en-US" sz="1800" b="1" kern="1200" dirty="0">
                <a:solidFill>
                  <a:srgbClr val="27252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Algos Tested</a:t>
            </a:r>
            <a:endParaRPr lang="en-IN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1D287AC-C6D6-EE13-1A37-94AE2141F0F4}"/>
              </a:ext>
            </a:extLst>
          </p:cNvPr>
          <p:cNvSpPr/>
          <p:nvPr/>
        </p:nvSpPr>
        <p:spPr>
          <a:xfrm>
            <a:off x="7292925" y="2419009"/>
            <a:ext cx="5627490" cy="1115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Ensemble of stacking multiple 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 using voting classifier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01E3934A-C4C6-C9D8-6C30-6B6F7AA139C1}"/>
              </a:ext>
            </a:extLst>
          </p:cNvPr>
          <p:cNvSpPr/>
          <p:nvPr/>
        </p:nvSpPr>
        <p:spPr>
          <a:xfrm>
            <a:off x="3819255" y="2459452"/>
            <a:ext cx="4949455" cy="723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00"/>
              </a:lnSpc>
              <a:buNone/>
            </a:pPr>
            <a:r>
              <a:rPr lang="en-US" b="1" dirty="0" err="1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GridSearchCV</a:t>
            </a:r>
            <a:r>
              <a:rPr lang="en-US" b="1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</a:p>
          <a:p>
            <a:pPr marL="0" indent="0" algn="ctr">
              <a:lnSpc>
                <a:spcPts val="26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Hyperparameter Tuning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8BD82121-96E7-676F-D9E4-1C46D1578503}"/>
              </a:ext>
            </a:extLst>
          </p:cNvPr>
          <p:cNvSpPr txBox="1"/>
          <p:nvPr/>
        </p:nvSpPr>
        <p:spPr>
          <a:xfrm>
            <a:off x="1564149" y="1358393"/>
            <a:ext cx="9213717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00"/>
              </a:lnSpc>
              <a:buNone/>
            </a:pPr>
            <a:r>
              <a:rPr lang="en-US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tested various algorithms and then utilized the enable technique to stack algorithms to enhance performance because it was a classification problem. 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BC63FCC5-6AFF-356D-10DB-4396C5A8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182" y="3231280"/>
            <a:ext cx="3648393" cy="29014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ter image description here">
            <a:extLst>
              <a:ext uri="{FF2B5EF4-FFF2-40B4-BE49-F238E27FC236}">
                <a16:creationId xmlns:a16="http://schemas.microsoft.com/office/drawing/2014/main" id="{A9108A6D-BCF4-6951-F569-DDE7C4D3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147" y="3231279"/>
            <a:ext cx="2440750" cy="29014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6B27C-89ED-C52E-5389-2DFA1CE928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81"/>
          <a:stretch/>
        </p:blipFill>
        <p:spPr>
          <a:xfrm>
            <a:off x="1082294" y="3231279"/>
            <a:ext cx="2581316" cy="29014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11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F2A1D-FE13-02BD-39ED-7EC395A14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8566F3-25BC-B1EA-25CC-B8DD0207400D}"/>
              </a:ext>
            </a:extLst>
          </p:cNvPr>
          <p:cNvSpPr>
            <a:spLocks noGrp="1"/>
          </p:cNvSpPr>
          <p:nvPr/>
        </p:nvSpPr>
        <p:spPr>
          <a:xfrm>
            <a:off x="906120" y="336074"/>
            <a:ext cx="10529777" cy="765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12F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Evaluation Plot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AD182E-6817-1F83-C690-BC9FF2DB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11952"/>
              </p:ext>
            </p:extLst>
          </p:nvPr>
        </p:nvGraphicFramePr>
        <p:xfrm>
          <a:off x="906120" y="1379009"/>
          <a:ext cx="6271429" cy="4760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71377">
                  <a:extLst>
                    <a:ext uri="{9D8B030D-6E8A-4147-A177-3AD203B41FA5}">
                      <a16:colId xmlns:a16="http://schemas.microsoft.com/office/drawing/2014/main" val="3094576031"/>
                    </a:ext>
                  </a:extLst>
                </a:gridCol>
                <a:gridCol w="1365813">
                  <a:extLst>
                    <a:ext uri="{9D8B030D-6E8A-4147-A177-3AD203B41FA5}">
                      <a16:colId xmlns:a16="http://schemas.microsoft.com/office/drawing/2014/main" val="2207008262"/>
                    </a:ext>
                  </a:extLst>
                </a:gridCol>
                <a:gridCol w="1452291">
                  <a:extLst>
                    <a:ext uri="{9D8B030D-6E8A-4147-A177-3AD203B41FA5}">
                      <a16:colId xmlns:a16="http://schemas.microsoft.com/office/drawing/2014/main" val="3035003112"/>
                    </a:ext>
                  </a:extLst>
                </a:gridCol>
                <a:gridCol w="1281948">
                  <a:extLst>
                    <a:ext uri="{9D8B030D-6E8A-4147-A177-3AD203B41FA5}">
                      <a16:colId xmlns:a16="http://schemas.microsoft.com/office/drawing/2014/main" val="1409897773"/>
                    </a:ext>
                  </a:extLst>
                </a:gridCol>
              </a:tblGrid>
              <a:tr h="980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TRAIN-TEST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121378"/>
                  </a:ext>
                </a:extLst>
              </a:tr>
              <a:tr h="7382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K-Nearest Neighbors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60-40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79.3%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37290"/>
                  </a:ext>
                </a:extLst>
              </a:tr>
              <a:tr h="6863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60-40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77.7%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411323"/>
                  </a:ext>
                </a:extLst>
              </a:tr>
              <a:tr h="9308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 Machine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60-40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029367"/>
                  </a:ext>
                </a:extLst>
              </a:tr>
              <a:tr h="73824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r>
                        <a:rPr lang="en-US" dirty="0"/>
                        <a:t>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65-35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85.3%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621183"/>
                  </a:ext>
                </a:extLst>
              </a:tr>
              <a:tr h="6863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Ensemble (Voting)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70-30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5715"/>
                  </a:ext>
                </a:extLst>
              </a:tr>
            </a:tbl>
          </a:graphicData>
        </a:graphic>
      </p:graphicFrame>
      <p:sp>
        <p:nvSpPr>
          <p:cNvPr id="5" name="AutoShape 4" descr="Output image">
            <a:extLst>
              <a:ext uri="{FF2B5EF4-FFF2-40B4-BE49-F238E27FC236}">
                <a16:creationId xmlns:a16="http://schemas.microsoft.com/office/drawing/2014/main" id="{CA342BC5-7CC9-19F8-628D-E1083E208B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406877" cy="34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B9A199-E25F-61D0-56B9-215A697DF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45" y="1379009"/>
            <a:ext cx="3434812" cy="2380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349B1F-EBB8-2DF9-2FAF-AE8F83EA3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72" y="3834531"/>
            <a:ext cx="3659585" cy="2304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55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DB81-BDB0-903F-0E88-491C7CAD3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E4BFC5-9F0A-57FA-43C5-14106DAF2639}"/>
              </a:ext>
            </a:extLst>
          </p:cNvPr>
          <p:cNvSpPr>
            <a:spLocks noGrp="1"/>
          </p:cNvSpPr>
          <p:nvPr/>
        </p:nvSpPr>
        <p:spPr>
          <a:xfrm>
            <a:off x="0" y="175437"/>
            <a:ext cx="12192000" cy="85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ECG signal before preprocessing</a:t>
            </a:r>
            <a:endParaRPr lang="en-IN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99417-5693-7DDF-C415-443222880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02" y="1036674"/>
            <a:ext cx="8861795" cy="5538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09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CE983-A0D8-624B-449F-AC2FB048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03282-3561-0F6F-147C-BE770CE91CFA}"/>
              </a:ext>
            </a:extLst>
          </p:cNvPr>
          <p:cNvSpPr>
            <a:spLocks noGrp="1"/>
          </p:cNvSpPr>
          <p:nvPr/>
        </p:nvSpPr>
        <p:spPr>
          <a:xfrm>
            <a:off x="0" y="164805"/>
            <a:ext cx="12192000" cy="925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Enhances signal focus by removing color complexity</a:t>
            </a:r>
            <a:endParaRPr lang="en-IN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875CA-E79D-3929-7FD9-CFD26AE56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9" y="1304229"/>
            <a:ext cx="10154080" cy="5332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26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89EF-91EF-3711-F26D-1B02B915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82B00F-F244-53A1-9675-0C2D60F16204}"/>
              </a:ext>
            </a:extLst>
          </p:cNvPr>
          <p:cNvSpPr>
            <a:spLocks noGrp="1"/>
          </p:cNvSpPr>
          <p:nvPr/>
        </p:nvSpPr>
        <p:spPr>
          <a:xfrm>
            <a:off x="0" y="186071"/>
            <a:ext cx="12192000" cy="871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ECG signal split into 12 standard leads for analysis</a:t>
            </a:r>
            <a:endParaRPr lang="en-IN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F3AE1-7838-D8A5-CD48-A4EFAC34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33" y="1108466"/>
            <a:ext cx="8731675" cy="5457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23095C-4F8D-F217-7CB4-988E4CAC2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02" y="5396666"/>
            <a:ext cx="3540642" cy="5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25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5EC68-E3B9-5973-E5A2-A2716D55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B872BB-A9D8-96DE-135C-44A3A7F6D896}"/>
              </a:ext>
            </a:extLst>
          </p:cNvPr>
          <p:cNvSpPr>
            <a:spLocks noGrp="1"/>
          </p:cNvSpPr>
          <p:nvPr/>
        </p:nvSpPr>
        <p:spPr>
          <a:xfrm>
            <a:off x="0" y="191387"/>
            <a:ext cx="12192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Gridlines removed using thresholding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A9E17A-3E56-52B4-DEAB-30DD8ADE3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61" y="1066649"/>
            <a:ext cx="8832064" cy="559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A4A99B-88F0-3F7E-74F9-63C5E7177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1"/>
          <a:stretch/>
        </p:blipFill>
        <p:spPr>
          <a:xfrm>
            <a:off x="4818634" y="6092045"/>
            <a:ext cx="2774517" cy="4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D5E45F-C640-FCAE-1C2A-1DC381BCC620}"/>
              </a:ext>
            </a:extLst>
          </p:cNvPr>
          <p:cNvSpPr>
            <a:spLocks noGrp="1"/>
          </p:cNvSpPr>
          <p:nvPr/>
        </p:nvSpPr>
        <p:spPr>
          <a:xfrm>
            <a:off x="838200" y="375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8D5C8578-22DF-386C-F513-B44BE84EF386}"/>
              </a:ext>
            </a:extLst>
          </p:cNvPr>
          <p:cNvSpPr txBox="1"/>
          <p:nvPr/>
        </p:nvSpPr>
        <p:spPr>
          <a:xfrm>
            <a:off x="721442" y="3311330"/>
            <a:ext cx="4693673" cy="25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Cardiovascular diseases cause high mortality, but traditional ECG analysis is slow, expert-dependent, and inaccessible in remote areas. A scalable AI solution is needed to digitize and automate diagnosis.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A0CDE-EBF2-239C-7EAC-A53F64E7A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0365"/>
            <a:ext cx="914401" cy="914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A7EDBE-2137-60F5-09AD-9A0F20112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7" y="1754732"/>
            <a:ext cx="4202057" cy="420205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525050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088E-69E6-1FEE-7A2B-59E8529ED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3FB9F9-E924-3673-2299-63C8BE5C25E4}"/>
              </a:ext>
            </a:extLst>
          </p:cNvPr>
          <p:cNvSpPr>
            <a:spLocks noGrp="1"/>
          </p:cNvSpPr>
          <p:nvPr/>
        </p:nvSpPr>
        <p:spPr>
          <a:xfrm>
            <a:off x="0" y="148856"/>
            <a:ext cx="12192000" cy="77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Signals extracted using contour tracing</a:t>
            </a:r>
            <a:endParaRPr lang="en-IN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798F19-5F70-0CDB-435B-110E9789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56" y="1084921"/>
            <a:ext cx="8637488" cy="5398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07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92C0E-AED7-57B0-77B6-608BB000B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9BB8F0-4FC3-46D8-7E98-1EC5D2AB88D6}"/>
              </a:ext>
            </a:extLst>
          </p:cNvPr>
          <p:cNvSpPr>
            <a:spLocks noGrp="1"/>
          </p:cNvSpPr>
          <p:nvPr/>
        </p:nvSpPr>
        <p:spPr>
          <a:xfrm>
            <a:off x="0" y="148856"/>
            <a:ext cx="12192000" cy="664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12F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Prediction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56B845-98F1-C63C-3B6F-CC2D18233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25" y="1013139"/>
            <a:ext cx="8844150" cy="5527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90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F5380DB-D630-9D8F-5318-C70AE469B564}"/>
              </a:ext>
            </a:extLst>
          </p:cNvPr>
          <p:cNvSpPr txBox="1"/>
          <p:nvPr/>
        </p:nvSpPr>
        <p:spPr>
          <a:xfrm>
            <a:off x="3540030" y="167941"/>
            <a:ext cx="4745481" cy="590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333"/>
              </a:lnSpc>
            </a:pPr>
            <a:r>
              <a:rPr lang="en-US" sz="3200" b="1" dirty="0">
                <a:solidFill>
                  <a:srgbClr val="312F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 Diagram</a:t>
            </a:r>
            <a:endParaRPr lang="en-US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65EFA-B8CC-E497-105C-E9EA93B7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37" y="1873819"/>
            <a:ext cx="1359814" cy="1359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FF178-0143-49FE-523D-C7963C110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2" y="1994659"/>
            <a:ext cx="920464" cy="1004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09BAF-ACDC-2319-FF11-AFAB29A52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57" y="4837070"/>
            <a:ext cx="1545024" cy="1545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9CE59-EFDC-0540-28A6-0F4683DFE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57" y="1781214"/>
            <a:ext cx="1545024" cy="1545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AFBB89-6830-9E90-2229-022F3AF48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3458" y="1704507"/>
            <a:ext cx="920463" cy="1365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48224C-C943-A168-0BB4-6F6A20639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52108" y="1856784"/>
            <a:ext cx="920463" cy="1365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7FE03B-7A7A-C840-4961-C0E23E162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1656" y="1856783"/>
            <a:ext cx="920463" cy="1365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AC1920-88C9-CAB2-DA75-ABB783D79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8520" y="3885668"/>
            <a:ext cx="760098" cy="1127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4D324A-945B-3E1B-655B-BEBB9ECDB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477" y="4775704"/>
            <a:ext cx="1545024" cy="1545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C04336-112C-91F5-E218-7D8DD6ADE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2736" y="1857310"/>
            <a:ext cx="920463" cy="1365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925EAC-0D96-B61E-B9D2-F6B57775D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341655" y="4865612"/>
            <a:ext cx="920463" cy="1365207"/>
          </a:xfrm>
          <a:prstGeom prst="rect">
            <a:avLst/>
          </a:prstGeom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A51065FD-A9B7-09DE-E027-D0B7BC5E3245}"/>
              </a:ext>
            </a:extLst>
          </p:cNvPr>
          <p:cNvSpPr txBox="1"/>
          <p:nvPr/>
        </p:nvSpPr>
        <p:spPr>
          <a:xfrm>
            <a:off x="437052" y="3397600"/>
            <a:ext cx="9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292B411-3FD6-0D20-16EE-763F5598D75A}"/>
              </a:ext>
            </a:extLst>
          </p:cNvPr>
          <p:cNvSpPr txBox="1"/>
          <p:nvPr/>
        </p:nvSpPr>
        <p:spPr>
          <a:xfrm>
            <a:off x="3247583" y="3397600"/>
            <a:ext cx="120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A09C6EE8-CC3C-F71D-68E1-96197EA6B183}"/>
              </a:ext>
            </a:extLst>
          </p:cNvPr>
          <p:cNvSpPr txBox="1"/>
          <p:nvPr/>
        </p:nvSpPr>
        <p:spPr>
          <a:xfrm>
            <a:off x="5457815" y="3397600"/>
            <a:ext cx="424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Upload ECG Image In Web App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492B0DE7-FB45-AECD-34B3-EEB2DE28FD58}"/>
              </a:ext>
            </a:extLst>
          </p:cNvPr>
          <p:cNvSpPr txBox="1"/>
          <p:nvPr/>
        </p:nvSpPr>
        <p:spPr>
          <a:xfrm>
            <a:off x="9484490" y="3397600"/>
            <a:ext cx="239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Processing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12E2B2FB-6272-BAE3-D125-AEBB10B0BE3E}"/>
              </a:ext>
            </a:extLst>
          </p:cNvPr>
          <p:cNvSpPr txBox="1"/>
          <p:nvPr/>
        </p:nvSpPr>
        <p:spPr>
          <a:xfrm>
            <a:off x="9148754" y="6320728"/>
            <a:ext cx="262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Pretrained ML Model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9036271-BA90-796D-93A3-99343685A349}"/>
              </a:ext>
            </a:extLst>
          </p:cNvPr>
          <p:cNvSpPr txBox="1"/>
          <p:nvPr/>
        </p:nvSpPr>
        <p:spPr>
          <a:xfrm>
            <a:off x="6586612" y="6320728"/>
            <a:ext cx="1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B6A9282-D0BB-768E-84B2-2B9722A9F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28" y="1741591"/>
            <a:ext cx="1656009" cy="16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92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A6E9D6E-A301-8E0A-529D-AA45A11F5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75" y="2067175"/>
            <a:ext cx="1020097" cy="1020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5AE9F5-6094-413E-8AF1-27495A18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486" y="2147658"/>
            <a:ext cx="1020097" cy="1020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C6B2F5-AC08-07FC-5631-6436CA26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569242" y="4071965"/>
            <a:ext cx="690450" cy="690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10DDAC-DF6A-4672-6723-845476AE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154486" y="4917613"/>
            <a:ext cx="1020097" cy="102009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5538994C-7EEC-A30A-A955-9A59148D94D4}"/>
              </a:ext>
            </a:extLst>
          </p:cNvPr>
          <p:cNvSpPr>
            <a:spLocks noGrp="1"/>
          </p:cNvSpPr>
          <p:nvPr/>
        </p:nvSpPr>
        <p:spPr>
          <a:xfrm>
            <a:off x="943487" y="542319"/>
            <a:ext cx="10529777" cy="75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kern="0" spc="-4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 Architecture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1B6926-1834-8F40-81B2-3C643F98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54575" y="4917613"/>
            <a:ext cx="1020097" cy="102009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CBF2C84-D328-36A2-9D5D-26C9606091B0}"/>
              </a:ext>
            </a:extLst>
          </p:cNvPr>
          <p:cNvGrpSpPr/>
          <p:nvPr/>
        </p:nvGrpSpPr>
        <p:grpSpPr>
          <a:xfrm>
            <a:off x="1389269" y="2067175"/>
            <a:ext cx="1020097" cy="1702747"/>
            <a:chOff x="1389269" y="2067175"/>
            <a:chExt cx="1020097" cy="17027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712A25-0816-C77E-B604-1438D4C7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9269" y="2067175"/>
              <a:ext cx="1020097" cy="1020097"/>
            </a:xfrm>
            <a:prstGeom prst="rect">
              <a:avLst/>
            </a:prstGeom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A3FD092C-CD99-0AD3-5918-82E738B2A57C}"/>
                </a:ext>
              </a:extLst>
            </p:cNvPr>
            <p:cNvSpPr txBox="1"/>
            <p:nvPr/>
          </p:nvSpPr>
          <p:spPr>
            <a:xfrm>
              <a:off x="1389269" y="3400590"/>
              <a:ext cx="1020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Python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1EC6D2-A6BE-C20C-A42A-1A0F6889E35F}"/>
              </a:ext>
            </a:extLst>
          </p:cNvPr>
          <p:cNvGrpSpPr/>
          <p:nvPr/>
        </p:nvGrpSpPr>
        <p:grpSpPr>
          <a:xfrm>
            <a:off x="5392518" y="2067175"/>
            <a:ext cx="1028747" cy="1760173"/>
            <a:chOff x="5341634" y="2038159"/>
            <a:chExt cx="1028747" cy="176017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10048C4-2540-AD3C-95D6-F6CEBDFB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1634" y="2038159"/>
              <a:ext cx="1028747" cy="1028747"/>
            </a:xfrm>
            <a:prstGeom prst="rect">
              <a:avLst/>
            </a:prstGeom>
          </p:spPr>
        </p:pic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CB34CEA2-9817-14D5-245A-190FFCE759E9}"/>
                </a:ext>
              </a:extLst>
            </p:cNvPr>
            <p:cNvSpPr txBox="1"/>
            <p:nvPr/>
          </p:nvSpPr>
          <p:spPr>
            <a:xfrm>
              <a:off x="5341634" y="3429000"/>
              <a:ext cx="1020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GitHub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6F7716-4117-D992-4C4E-35CF76F0A75C}"/>
              </a:ext>
            </a:extLst>
          </p:cNvPr>
          <p:cNvGrpSpPr/>
          <p:nvPr/>
        </p:nvGrpSpPr>
        <p:grpSpPr>
          <a:xfrm>
            <a:off x="8554928" y="5034488"/>
            <a:ext cx="2719078" cy="1496048"/>
            <a:chOff x="8513250" y="4996271"/>
            <a:chExt cx="2719078" cy="1496048"/>
          </a:xfrm>
        </p:grpSpPr>
        <p:pic>
          <p:nvPicPr>
            <p:cNvPr id="1027" name="Picture 3" descr="Render Recognized in the 2024 Gartner® Magic Quadrant™ for Cloud  Application Platforms">
              <a:extLst>
                <a:ext uri="{FF2B5EF4-FFF2-40B4-BE49-F238E27FC236}">
                  <a16:creationId xmlns:a16="http://schemas.microsoft.com/office/drawing/2014/main" id="{BED0E539-91D0-79B0-D9DA-F4BD366AC9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99" b="19345"/>
            <a:stretch/>
          </p:blipFill>
          <p:spPr bwMode="auto">
            <a:xfrm>
              <a:off x="8513250" y="4996271"/>
              <a:ext cx="2719078" cy="693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21E84A5C-28BA-FBE3-0C20-9FCF4FFBB0C3}"/>
                </a:ext>
              </a:extLst>
            </p:cNvPr>
            <p:cNvSpPr txBox="1"/>
            <p:nvPr/>
          </p:nvSpPr>
          <p:spPr>
            <a:xfrm>
              <a:off x="9090657" y="6122987"/>
              <a:ext cx="1924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Web Service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DE896-42D0-71BB-0A75-9A7AF2A74B17}"/>
              </a:ext>
            </a:extLst>
          </p:cNvPr>
          <p:cNvGrpSpPr/>
          <p:nvPr/>
        </p:nvGrpSpPr>
        <p:grpSpPr>
          <a:xfrm>
            <a:off x="9404418" y="2067175"/>
            <a:ext cx="1020097" cy="1697110"/>
            <a:chOff x="9302649" y="2067174"/>
            <a:chExt cx="1020097" cy="169711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138D1A2-F987-F85E-27AD-F9EA917EE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2649" y="2067174"/>
              <a:ext cx="1020097" cy="1020097"/>
            </a:xfrm>
            <a:prstGeom prst="rect">
              <a:avLst/>
            </a:prstGeom>
          </p:spPr>
        </p:pic>
        <p:sp>
          <p:nvSpPr>
            <p:cNvPr id="34" name="TextBox 1">
              <a:extLst>
                <a:ext uri="{FF2B5EF4-FFF2-40B4-BE49-F238E27FC236}">
                  <a16:creationId xmlns:a16="http://schemas.microsoft.com/office/drawing/2014/main" id="{393D54A4-7FCB-FF8E-A8E4-E36ACD9C35D0}"/>
                </a:ext>
              </a:extLst>
            </p:cNvPr>
            <p:cNvSpPr txBox="1"/>
            <p:nvPr/>
          </p:nvSpPr>
          <p:spPr>
            <a:xfrm>
              <a:off x="9302649" y="3394952"/>
              <a:ext cx="1020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Docker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A5E53D-2EB2-5576-2A89-508825F17C59}"/>
              </a:ext>
            </a:extLst>
          </p:cNvPr>
          <p:cNvGrpSpPr/>
          <p:nvPr/>
        </p:nvGrpSpPr>
        <p:grpSpPr>
          <a:xfrm>
            <a:off x="4968266" y="4762415"/>
            <a:ext cx="2006963" cy="1731159"/>
            <a:chOff x="5663023" y="4917614"/>
            <a:chExt cx="2006963" cy="17311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E82FA9-5FFE-FC98-F7AF-CFEB2464D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9927" y="4917614"/>
              <a:ext cx="1020097" cy="1020097"/>
            </a:xfrm>
            <a:prstGeom prst="rect">
              <a:avLst/>
            </a:prstGeom>
          </p:spPr>
        </p:pic>
        <p:sp>
          <p:nvSpPr>
            <p:cNvPr id="35" name="TextBox 1">
              <a:extLst>
                <a:ext uri="{FF2B5EF4-FFF2-40B4-BE49-F238E27FC236}">
                  <a16:creationId xmlns:a16="http://schemas.microsoft.com/office/drawing/2014/main" id="{8E20F69B-D741-4F1F-D750-D1BBA3AF1CC5}"/>
                </a:ext>
              </a:extLst>
            </p:cNvPr>
            <p:cNvSpPr txBox="1"/>
            <p:nvPr/>
          </p:nvSpPr>
          <p:spPr>
            <a:xfrm>
              <a:off x="5663023" y="6279441"/>
              <a:ext cx="2006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User interface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BC31FC-4D5E-C3BD-802D-CEF830B1110B}"/>
              </a:ext>
            </a:extLst>
          </p:cNvPr>
          <p:cNvGrpSpPr/>
          <p:nvPr/>
        </p:nvGrpSpPr>
        <p:grpSpPr>
          <a:xfrm>
            <a:off x="1354157" y="4762415"/>
            <a:ext cx="1020097" cy="1731159"/>
            <a:chOff x="104996" y="2067173"/>
            <a:chExt cx="1020097" cy="17311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02433F-8E9C-DC44-2ED6-816E63373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996" y="2067173"/>
              <a:ext cx="1020097" cy="1020097"/>
            </a:xfrm>
            <a:prstGeom prst="rect">
              <a:avLst/>
            </a:prstGeom>
          </p:spPr>
        </p:pic>
        <p:sp>
          <p:nvSpPr>
            <p:cNvPr id="36" name="TextBox 1">
              <a:extLst>
                <a:ext uri="{FF2B5EF4-FFF2-40B4-BE49-F238E27FC236}">
                  <a16:creationId xmlns:a16="http://schemas.microsoft.com/office/drawing/2014/main" id="{27A9D474-4345-4BFF-9210-1B25CB639679}"/>
                </a:ext>
              </a:extLst>
            </p:cNvPr>
            <p:cNvSpPr txBox="1"/>
            <p:nvPr/>
          </p:nvSpPr>
          <p:spPr>
            <a:xfrm>
              <a:off x="104996" y="3429000"/>
              <a:ext cx="1020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51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096A9839-C5AE-137E-649E-481C00F498E3}"/>
              </a:ext>
            </a:extLst>
          </p:cNvPr>
          <p:cNvSpPr txBox="1"/>
          <p:nvPr/>
        </p:nvSpPr>
        <p:spPr>
          <a:xfrm>
            <a:off x="1457632" y="1720840"/>
            <a:ext cx="9276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</a:p>
          <a:p>
            <a:pPr algn="ctr"/>
            <a:r>
              <a:rPr lang="en-US" sz="10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39926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D9863-383C-FAB7-6884-3E87F7EA2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48B8C2-3FCD-994D-EF19-E912F04DC36D}"/>
              </a:ext>
            </a:extLst>
          </p:cNvPr>
          <p:cNvSpPr>
            <a:spLocks noGrp="1"/>
          </p:cNvSpPr>
          <p:nvPr/>
        </p:nvSpPr>
        <p:spPr>
          <a:xfrm>
            <a:off x="0" y="51990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D9A9049-FA7F-AE11-7707-78B47F0CC57A}"/>
              </a:ext>
            </a:extLst>
          </p:cNvPr>
          <p:cNvSpPr txBox="1"/>
          <p:nvPr/>
        </p:nvSpPr>
        <p:spPr>
          <a:xfrm>
            <a:off x="1396183" y="1813782"/>
            <a:ext cx="65974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 P, Q,R,S, and T waves from digitized ECG images.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 ECG waveforms for abnormalities.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potential heart conditions using machine learning.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Classify ECG images into different categories, such as normal or abnormal.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Myocardial Infarction and monitor abnormal heart rhythms.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 instant results for faster diagnosis and treatment.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Upload ECG images and receive automated analysis.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Instant results empower healthcare professionals with critical insights.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80F8A1-244E-7C16-7D2D-263C699D508F}"/>
              </a:ext>
            </a:extLst>
          </p:cNvPr>
          <p:cNvSpPr/>
          <p:nvPr/>
        </p:nvSpPr>
        <p:spPr>
          <a:xfrm>
            <a:off x="0" y="1839986"/>
            <a:ext cx="12192000" cy="4036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7C08CF3-6FAF-6A70-6510-B21E0DE7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4527" y="6310050"/>
            <a:ext cx="2743200" cy="365125"/>
          </a:xfrm>
        </p:spPr>
        <p:txBody>
          <a:bodyPr/>
          <a:lstStyle/>
          <a:p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3</a:t>
            </a:fld>
            <a:endParaRPr lang="en-US" b="1" dirty="0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51">
            <a:extLst>
              <a:ext uri="{FF2B5EF4-FFF2-40B4-BE49-F238E27FC236}">
                <a16:creationId xmlns:a16="http://schemas.microsoft.com/office/drawing/2014/main" id="{AB250E6D-8C54-7814-DACA-27531047E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377" y="1687147"/>
            <a:ext cx="4341247" cy="4342670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Freeform 53">
            <a:extLst>
              <a:ext uri="{FF2B5EF4-FFF2-40B4-BE49-F238E27FC236}">
                <a16:creationId xmlns:a16="http://schemas.microsoft.com/office/drawing/2014/main" id="{1A6E2FF6-679B-1F23-833F-B39A7BC61AE4}"/>
              </a:ext>
            </a:extLst>
          </p:cNvPr>
          <p:cNvSpPr>
            <a:spLocks/>
          </p:cNvSpPr>
          <p:nvPr/>
        </p:nvSpPr>
        <p:spPr bwMode="auto">
          <a:xfrm>
            <a:off x="6096001" y="3851966"/>
            <a:ext cx="1849819" cy="1850966"/>
          </a:xfrm>
          <a:custGeom>
            <a:avLst/>
            <a:gdLst>
              <a:gd name="T0" fmla="*/ 829 w 1364"/>
              <a:gd name="T1" fmla="*/ 0 h 1365"/>
              <a:gd name="T2" fmla="*/ 716 w 1364"/>
              <a:gd name="T3" fmla="*/ 0 h 1365"/>
              <a:gd name="T4" fmla="*/ 511 w 1364"/>
              <a:gd name="T5" fmla="*/ 0 h 1365"/>
              <a:gd name="T6" fmla="*/ 432 w 1364"/>
              <a:gd name="T7" fmla="*/ 0 h 1365"/>
              <a:gd name="T8" fmla="*/ 0 w 1364"/>
              <a:gd name="T9" fmla="*/ 0 h 1365"/>
              <a:gd name="T10" fmla="*/ 0 w 1364"/>
              <a:gd name="T11" fmla="*/ 504 h 1365"/>
              <a:gd name="T12" fmla="*/ 0 w 1364"/>
              <a:gd name="T13" fmla="*/ 606 h 1365"/>
              <a:gd name="T14" fmla="*/ 0 w 1364"/>
              <a:gd name="T15" fmla="*/ 812 h 1365"/>
              <a:gd name="T16" fmla="*/ 0 w 1364"/>
              <a:gd name="T17" fmla="*/ 914 h 1365"/>
              <a:gd name="T18" fmla="*/ 0 w 1364"/>
              <a:gd name="T19" fmla="*/ 1365 h 1365"/>
              <a:gd name="T20" fmla="*/ 1364 w 1364"/>
              <a:gd name="T21" fmla="*/ 0 h 1365"/>
              <a:gd name="T22" fmla="*/ 829 w 1364"/>
              <a:gd name="T23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4" h="1365">
                <a:moveTo>
                  <a:pt x="829" y="0"/>
                </a:moveTo>
                <a:cubicBezTo>
                  <a:pt x="716" y="0"/>
                  <a:pt x="716" y="0"/>
                  <a:pt x="716" y="0"/>
                </a:cubicBezTo>
                <a:cubicBezTo>
                  <a:pt x="511" y="0"/>
                  <a:pt x="511" y="0"/>
                  <a:pt x="511" y="0"/>
                </a:cubicBezTo>
                <a:cubicBezTo>
                  <a:pt x="432" y="0"/>
                  <a:pt x="432" y="0"/>
                  <a:pt x="43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04"/>
                  <a:pt x="0" y="504"/>
                  <a:pt x="0" y="504"/>
                </a:cubicBezTo>
                <a:cubicBezTo>
                  <a:pt x="0" y="606"/>
                  <a:pt x="0" y="606"/>
                  <a:pt x="0" y="606"/>
                </a:cubicBezTo>
                <a:cubicBezTo>
                  <a:pt x="0" y="812"/>
                  <a:pt x="0" y="812"/>
                  <a:pt x="0" y="812"/>
                </a:cubicBezTo>
                <a:cubicBezTo>
                  <a:pt x="0" y="914"/>
                  <a:pt x="0" y="914"/>
                  <a:pt x="0" y="914"/>
                </a:cubicBezTo>
                <a:cubicBezTo>
                  <a:pt x="0" y="1365"/>
                  <a:pt x="0" y="1365"/>
                  <a:pt x="0" y="1365"/>
                </a:cubicBezTo>
                <a:cubicBezTo>
                  <a:pt x="753" y="1365"/>
                  <a:pt x="1364" y="754"/>
                  <a:pt x="1364" y="0"/>
                </a:cubicBezTo>
                <a:lnTo>
                  <a:pt x="829" y="0"/>
                </a:lnTo>
                <a:close/>
              </a:path>
            </a:pathLst>
          </a:custGeom>
          <a:solidFill>
            <a:srgbClr val="4472C4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Freeform 49">
            <a:extLst>
              <a:ext uri="{FF2B5EF4-FFF2-40B4-BE49-F238E27FC236}">
                <a16:creationId xmlns:a16="http://schemas.microsoft.com/office/drawing/2014/main" id="{8CD34A13-FA44-8988-4777-3C6351378BCC}"/>
              </a:ext>
            </a:extLst>
          </p:cNvPr>
          <p:cNvSpPr>
            <a:spLocks/>
          </p:cNvSpPr>
          <p:nvPr/>
        </p:nvSpPr>
        <p:spPr bwMode="auto">
          <a:xfrm>
            <a:off x="6096001" y="2002722"/>
            <a:ext cx="1849819" cy="2265669"/>
          </a:xfrm>
          <a:custGeom>
            <a:avLst/>
            <a:gdLst>
              <a:gd name="T0" fmla="*/ 0 w 1364"/>
              <a:gd name="T1" fmla="*/ 0 h 1671"/>
              <a:gd name="T2" fmla="*/ 0 w 1364"/>
              <a:gd name="T3" fmla="*/ 1364 h 1671"/>
              <a:gd name="T4" fmla="*/ 511 w 1364"/>
              <a:gd name="T5" fmla="*/ 1364 h 1671"/>
              <a:gd name="T6" fmla="*/ 517 w 1364"/>
              <a:gd name="T7" fmla="*/ 1434 h 1671"/>
              <a:gd name="T8" fmla="*/ 476 w 1364"/>
              <a:gd name="T9" fmla="*/ 1532 h 1671"/>
              <a:gd name="T10" fmla="*/ 615 w 1364"/>
              <a:gd name="T11" fmla="*/ 1671 h 1671"/>
              <a:gd name="T12" fmla="*/ 754 w 1364"/>
              <a:gd name="T13" fmla="*/ 1532 h 1671"/>
              <a:gd name="T14" fmla="*/ 710 w 1364"/>
              <a:gd name="T15" fmla="*/ 1431 h 1671"/>
              <a:gd name="T16" fmla="*/ 716 w 1364"/>
              <a:gd name="T17" fmla="*/ 1364 h 1671"/>
              <a:gd name="T18" fmla="*/ 1364 w 1364"/>
              <a:gd name="T19" fmla="*/ 1364 h 1671"/>
              <a:gd name="T20" fmla="*/ 1364 w 1364"/>
              <a:gd name="T21" fmla="*/ 1364 h 1671"/>
              <a:gd name="T22" fmla="*/ 0 w 1364"/>
              <a:gd name="T23" fmla="*/ 0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4" h="1671">
                <a:moveTo>
                  <a:pt x="0" y="0"/>
                </a:moveTo>
                <a:cubicBezTo>
                  <a:pt x="0" y="1364"/>
                  <a:pt x="0" y="1364"/>
                  <a:pt x="0" y="1364"/>
                </a:cubicBezTo>
                <a:cubicBezTo>
                  <a:pt x="511" y="1364"/>
                  <a:pt x="511" y="1364"/>
                  <a:pt x="511" y="1364"/>
                </a:cubicBezTo>
                <a:cubicBezTo>
                  <a:pt x="511" y="1364"/>
                  <a:pt x="547" y="1393"/>
                  <a:pt x="517" y="1434"/>
                </a:cubicBezTo>
                <a:cubicBezTo>
                  <a:pt x="496" y="1462"/>
                  <a:pt x="476" y="1494"/>
                  <a:pt x="476" y="1532"/>
                </a:cubicBezTo>
                <a:cubicBezTo>
                  <a:pt x="476" y="1609"/>
                  <a:pt x="538" y="1671"/>
                  <a:pt x="615" y="1671"/>
                </a:cubicBezTo>
                <a:cubicBezTo>
                  <a:pt x="692" y="1671"/>
                  <a:pt x="754" y="1609"/>
                  <a:pt x="754" y="1532"/>
                </a:cubicBezTo>
                <a:cubicBezTo>
                  <a:pt x="754" y="1492"/>
                  <a:pt x="732" y="1461"/>
                  <a:pt x="710" y="1431"/>
                </a:cubicBezTo>
                <a:cubicBezTo>
                  <a:pt x="702" y="1420"/>
                  <a:pt x="691" y="1385"/>
                  <a:pt x="716" y="1364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611"/>
                  <a:pt x="753" y="0"/>
                  <a:pt x="0" y="0"/>
                </a:cubicBezTo>
                <a:close/>
              </a:path>
            </a:pathLst>
          </a:custGeom>
          <a:solidFill>
            <a:srgbClr val="CFD5EA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Freeform 52">
            <a:extLst>
              <a:ext uri="{FF2B5EF4-FFF2-40B4-BE49-F238E27FC236}">
                <a16:creationId xmlns:a16="http://schemas.microsoft.com/office/drawing/2014/main" id="{649DD615-481C-7ACD-B3DB-AB3CEB0A8EF3}"/>
              </a:ext>
            </a:extLst>
          </p:cNvPr>
          <p:cNvSpPr>
            <a:spLocks/>
          </p:cNvSpPr>
          <p:nvPr/>
        </p:nvSpPr>
        <p:spPr bwMode="auto">
          <a:xfrm>
            <a:off x="4246756" y="3851966"/>
            <a:ext cx="2266815" cy="1850966"/>
          </a:xfrm>
          <a:custGeom>
            <a:avLst/>
            <a:gdLst>
              <a:gd name="T0" fmla="*/ 1533 w 1672"/>
              <a:gd name="T1" fmla="*/ 570 h 1365"/>
              <a:gd name="T2" fmla="*/ 1432 w 1672"/>
              <a:gd name="T3" fmla="*/ 614 h 1365"/>
              <a:gd name="T4" fmla="*/ 1366 w 1672"/>
              <a:gd name="T5" fmla="*/ 608 h 1365"/>
              <a:gd name="T6" fmla="*/ 1364 w 1672"/>
              <a:gd name="T7" fmla="*/ 606 h 1365"/>
              <a:gd name="T8" fmla="*/ 1364 w 1672"/>
              <a:gd name="T9" fmla="*/ 209 h 1365"/>
              <a:gd name="T10" fmla="*/ 1364 w 1672"/>
              <a:gd name="T11" fmla="*/ 0 h 1365"/>
              <a:gd name="T12" fmla="*/ 1364 w 1672"/>
              <a:gd name="T13" fmla="*/ 0 h 1365"/>
              <a:gd name="T14" fmla="*/ 0 w 1672"/>
              <a:gd name="T15" fmla="*/ 0 h 1365"/>
              <a:gd name="T16" fmla="*/ 0 w 1672"/>
              <a:gd name="T17" fmla="*/ 0 h 1365"/>
              <a:gd name="T18" fmla="*/ 0 w 1672"/>
              <a:gd name="T19" fmla="*/ 0 h 1365"/>
              <a:gd name="T20" fmla="*/ 1364 w 1672"/>
              <a:gd name="T21" fmla="*/ 1365 h 1365"/>
              <a:gd name="T22" fmla="*/ 1364 w 1672"/>
              <a:gd name="T23" fmla="*/ 812 h 1365"/>
              <a:gd name="T24" fmla="*/ 1366 w 1672"/>
              <a:gd name="T25" fmla="*/ 813 h 1365"/>
              <a:gd name="T26" fmla="*/ 1435 w 1672"/>
              <a:gd name="T27" fmla="*/ 807 h 1365"/>
              <a:gd name="T28" fmla="*/ 1533 w 1672"/>
              <a:gd name="T29" fmla="*/ 848 h 1365"/>
              <a:gd name="T30" fmla="*/ 1672 w 1672"/>
              <a:gd name="T31" fmla="*/ 709 h 1365"/>
              <a:gd name="T32" fmla="*/ 1533 w 1672"/>
              <a:gd name="T33" fmla="*/ 57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72" h="1365">
                <a:moveTo>
                  <a:pt x="1533" y="570"/>
                </a:moveTo>
                <a:cubicBezTo>
                  <a:pt x="1493" y="570"/>
                  <a:pt x="1462" y="592"/>
                  <a:pt x="1432" y="614"/>
                </a:cubicBezTo>
                <a:cubicBezTo>
                  <a:pt x="1422" y="622"/>
                  <a:pt x="1387" y="634"/>
                  <a:pt x="1366" y="608"/>
                </a:cubicBezTo>
                <a:cubicBezTo>
                  <a:pt x="1365" y="607"/>
                  <a:pt x="1365" y="606"/>
                  <a:pt x="1364" y="606"/>
                </a:cubicBezTo>
                <a:cubicBezTo>
                  <a:pt x="1364" y="209"/>
                  <a:pt x="1364" y="209"/>
                  <a:pt x="1364" y="209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54"/>
                  <a:pt x="611" y="1365"/>
                  <a:pt x="1364" y="1365"/>
                </a:cubicBezTo>
                <a:cubicBezTo>
                  <a:pt x="1364" y="812"/>
                  <a:pt x="1364" y="812"/>
                  <a:pt x="1364" y="812"/>
                </a:cubicBezTo>
                <a:cubicBezTo>
                  <a:pt x="1366" y="813"/>
                  <a:pt x="1366" y="813"/>
                  <a:pt x="1366" y="813"/>
                </a:cubicBezTo>
                <a:cubicBezTo>
                  <a:pt x="1366" y="813"/>
                  <a:pt x="1395" y="777"/>
                  <a:pt x="1435" y="807"/>
                </a:cubicBezTo>
                <a:cubicBezTo>
                  <a:pt x="1464" y="829"/>
                  <a:pt x="1495" y="848"/>
                  <a:pt x="1533" y="848"/>
                </a:cubicBezTo>
                <a:cubicBezTo>
                  <a:pt x="1610" y="848"/>
                  <a:pt x="1672" y="786"/>
                  <a:pt x="1672" y="709"/>
                </a:cubicBezTo>
                <a:cubicBezTo>
                  <a:pt x="1672" y="633"/>
                  <a:pt x="1610" y="570"/>
                  <a:pt x="1533" y="570"/>
                </a:cubicBezTo>
                <a:close/>
              </a:path>
            </a:pathLst>
          </a:custGeom>
          <a:solidFill>
            <a:srgbClr val="CFD5EA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AB213493-6F0C-A8B2-49EE-3FFB9C61FB02}"/>
              </a:ext>
            </a:extLst>
          </p:cNvPr>
          <p:cNvSpPr>
            <a:spLocks/>
          </p:cNvSpPr>
          <p:nvPr/>
        </p:nvSpPr>
        <p:spPr bwMode="auto">
          <a:xfrm>
            <a:off x="4246756" y="2002722"/>
            <a:ext cx="2266815" cy="2265669"/>
          </a:xfrm>
          <a:custGeom>
            <a:avLst/>
            <a:gdLst>
              <a:gd name="T0" fmla="*/ 1533 w 1672"/>
              <a:gd name="T1" fmla="*/ 572 h 1671"/>
              <a:gd name="T2" fmla="*/ 1432 w 1672"/>
              <a:gd name="T3" fmla="*/ 616 h 1671"/>
              <a:gd name="T4" fmla="*/ 1366 w 1672"/>
              <a:gd name="T5" fmla="*/ 609 h 1671"/>
              <a:gd name="T6" fmla="*/ 1364 w 1672"/>
              <a:gd name="T7" fmla="*/ 608 h 1671"/>
              <a:gd name="T8" fmla="*/ 1364 w 1672"/>
              <a:gd name="T9" fmla="*/ 0 h 1671"/>
              <a:gd name="T10" fmla="*/ 0 w 1672"/>
              <a:gd name="T11" fmla="*/ 1364 h 1671"/>
              <a:gd name="T12" fmla="*/ 0 w 1672"/>
              <a:gd name="T13" fmla="*/ 1364 h 1671"/>
              <a:gd name="T14" fmla="*/ 586 w 1672"/>
              <a:gd name="T15" fmla="*/ 1364 h 1671"/>
              <a:gd name="T16" fmla="*/ 592 w 1672"/>
              <a:gd name="T17" fmla="*/ 1434 h 1671"/>
              <a:gd name="T18" fmla="*/ 551 w 1672"/>
              <a:gd name="T19" fmla="*/ 1532 h 1671"/>
              <a:gd name="T20" fmla="*/ 690 w 1672"/>
              <a:gd name="T21" fmla="*/ 1671 h 1671"/>
              <a:gd name="T22" fmla="*/ 829 w 1672"/>
              <a:gd name="T23" fmla="*/ 1532 h 1671"/>
              <a:gd name="T24" fmla="*/ 785 w 1672"/>
              <a:gd name="T25" fmla="*/ 1431 h 1671"/>
              <a:gd name="T26" fmla="*/ 791 w 1672"/>
              <a:gd name="T27" fmla="*/ 1364 h 1671"/>
              <a:gd name="T28" fmla="*/ 1364 w 1672"/>
              <a:gd name="T29" fmla="*/ 1364 h 1671"/>
              <a:gd name="T30" fmla="*/ 1364 w 1672"/>
              <a:gd name="T31" fmla="*/ 814 h 1671"/>
              <a:gd name="T32" fmla="*/ 1366 w 1672"/>
              <a:gd name="T33" fmla="*/ 815 h 1671"/>
              <a:gd name="T34" fmla="*/ 1435 w 1672"/>
              <a:gd name="T35" fmla="*/ 809 h 1671"/>
              <a:gd name="T36" fmla="*/ 1533 w 1672"/>
              <a:gd name="T37" fmla="*/ 850 h 1671"/>
              <a:gd name="T38" fmla="*/ 1672 w 1672"/>
              <a:gd name="T39" fmla="*/ 711 h 1671"/>
              <a:gd name="T40" fmla="*/ 1533 w 1672"/>
              <a:gd name="T41" fmla="*/ 572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72" h="1671">
                <a:moveTo>
                  <a:pt x="1533" y="572"/>
                </a:moveTo>
                <a:cubicBezTo>
                  <a:pt x="1493" y="572"/>
                  <a:pt x="1462" y="594"/>
                  <a:pt x="1432" y="616"/>
                </a:cubicBezTo>
                <a:cubicBezTo>
                  <a:pt x="1422" y="624"/>
                  <a:pt x="1387" y="635"/>
                  <a:pt x="1366" y="609"/>
                </a:cubicBezTo>
                <a:cubicBezTo>
                  <a:pt x="1365" y="609"/>
                  <a:pt x="1365" y="608"/>
                  <a:pt x="1364" y="608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611" y="0"/>
                  <a:pt x="0" y="611"/>
                  <a:pt x="0" y="1364"/>
                </a:cubicBezTo>
                <a:cubicBezTo>
                  <a:pt x="0" y="1364"/>
                  <a:pt x="0" y="1364"/>
                  <a:pt x="0" y="1364"/>
                </a:cubicBezTo>
                <a:cubicBezTo>
                  <a:pt x="586" y="1364"/>
                  <a:pt x="586" y="1364"/>
                  <a:pt x="586" y="1364"/>
                </a:cubicBezTo>
                <a:cubicBezTo>
                  <a:pt x="586" y="1364"/>
                  <a:pt x="622" y="1393"/>
                  <a:pt x="592" y="1434"/>
                </a:cubicBezTo>
                <a:cubicBezTo>
                  <a:pt x="570" y="1462"/>
                  <a:pt x="551" y="1494"/>
                  <a:pt x="551" y="1532"/>
                </a:cubicBezTo>
                <a:cubicBezTo>
                  <a:pt x="551" y="1609"/>
                  <a:pt x="613" y="1671"/>
                  <a:pt x="690" y="1671"/>
                </a:cubicBezTo>
                <a:cubicBezTo>
                  <a:pt x="766" y="1671"/>
                  <a:pt x="829" y="1609"/>
                  <a:pt x="829" y="1532"/>
                </a:cubicBezTo>
                <a:cubicBezTo>
                  <a:pt x="829" y="1492"/>
                  <a:pt x="807" y="1461"/>
                  <a:pt x="785" y="1431"/>
                </a:cubicBezTo>
                <a:cubicBezTo>
                  <a:pt x="777" y="1420"/>
                  <a:pt x="765" y="1385"/>
                  <a:pt x="791" y="1364"/>
                </a:cubicBezTo>
                <a:cubicBezTo>
                  <a:pt x="1364" y="1364"/>
                  <a:pt x="1364" y="1364"/>
                  <a:pt x="1364" y="1364"/>
                </a:cubicBezTo>
                <a:cubicBezTo>
                  <a:pt x="1364" y="814"/>
                  <a:pt x="1364" y="814"/>
                  <a:pt x="1364" y="814"/>
                </a:cubicBezTo>
                <a:cubicBezTo>
                  <a:pt x="1366" y="815"/>
                  <a:pt x="1366" y="815"/>
                  <a:pt x="1366" y="815"/>
                </a:cubicBezTo>
                <a:cubicBezTo>
                  <a:pt x="1366" y="815"/>
                  <a:pt x="1395" y="779"/>
                  <a:pt x="1435" y="809"/>
                </a:cubicBezTo>
                <a:cubicBezTo>
                  <a:pt x="1464" y="830"/>
                  <a:pt x="1495" y="850"/>
                  <a:pt x="1533" y="850"/>
                </a:cubicBezTo>
                <a:cubicBezTo>
                  <a:pt x="1610" y="850"/>
                  <a:pt x="1672" y="788"/>
                  <a:pt x="1672" y="711"/>
                </a:cubicBezTo>
                <a:cubicBezTo>
                  <a:pt x="1672" y="634"/>
                  <a:pt x="1610" y="572"/>
                  <a:pt x="1533" y="572"/>
                </a:cubicBezTo>
                <a:close/>
              </a:path>
            </a:pathLst>
          </a:custGeom>
          <a:solidFill>
            <a:srgbClr val="4472C4"/>
          </a:solidFill>
          <a:ln w="142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73BFC8-DB6C-A598-A3D7-B7BB76E5F6FA}"/>
              </a:ext>
            </a:extLst>
          </p:cNvPr>
          <p:cNvSpPr/>
          <p:nvPr/>
        </p:nvSpPr>
        <p:spPr>
          <a:xfrm>
            <a:off x="560231" y="1575883"/>
            <a:ext cx="611746" cy="528205"/>
          </a:xfrm>
          <a:prstGeom prst="rect">
            <a:avLst/>
          </a:prstGeom>
          <a:solidFill>
            <a:srgbClr val="4472C4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F65B25-D7E5-8EF2-79CD-0F3A0C423B9E}"/>
              </a:ext>
            </a:extLst>
          </p:cNvPr>
          <p:cNvSpPr/>
          <p:nvPr/>
        </p:nvSpPr>
        <p:spPr>
          <a:xfrm>
            <a:off x="560231" y="5588459"/>
            <a:ext cx="611746" cy="528205"/>
          </a:xfrm>
          <a:prstGeom prst="rect">
            <a:avLst/>
          </a:prstGeom>
          <a:solidFill>
            <a:srgbClr val="CFD5EA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3EBAD-2D68-34BD-14AE-573CB30B489F}"/>
              </a:ext>
            </a:extLst>
          </p:cNvPr>
          <p:cNvSpPr/>
          <p:nvPr/>
        </p:nvSpPr>
        <p:spPr>
          <a:xfrm>
            <a:off x="11020024" y="1575883"/>
            <a:ext cx="611746" cy="528205"/>
          </a:xfrm>
          <a:prstGeom prst="rect">
            <a:avLst/>
          </a:prstGeom>
          <a:solidFill>
            <a:srgbClr val="CFD5EA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4500D9-C0AE-8857-EE4F-6251FA6F7494}"/>
              </a:ext>
            </a:extLst>
          </p:cNvPr>
          <p:cNvSpPr/>
          <p:nvPr/>
        </p:nvSpPr>
        <p:spPr>
          <a:xfrm>
            <a:off x="11020024" y="5588459"/>
            <a:ext cx="611746" cy="528205"/>
          </a:xfrm>
          <a:prstGeom prst="rect">
            <a:avLst/>
          </a:prstGeom>
          <a:solidFill>
            <a:srgbClr val="4472C4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71B2A2-4EA3-791F-86D9-1DE2D483B0E5}"/>
              </a:ext>
            </a:extLst>
          </p:cNvPr>
          <p:cNvSpPr/>
          <p:nvPr/>
        </p:nvSpPr>
        <p:spPr>
          <a:xfrm>
            <a:off x="585356" y="2656803"/>
            <a:ext cx="3042004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 P, Q,R,S, and T waves from digitized ECG images.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 ECG waveforms for abnormalities.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878B02-CE11-5882-DBDF-997CEB41EFF6}"/>
              </a:ext>
            </a:extLst>
          </p:cNvPr>
          <p:cNvSpPr/>
          <p:nvPr/>
        </p:nvSpPr>
        <p:spPr>
          <a:xfrm>
            <a:off x="585356" y="2282985"/>
            <a:ext cx="3661400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Signal Processing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AAB15-4026-DD17-12B6-640A87C8AB60}"/>
              </a:ext>
            </a:extLst>
          </p:cNvPr>
          <p:cNvSpPr/>
          <p:nvPr/>
        </p:nvSpPr>
        <p:spPr>
          <a:xfrm>
            <a:off x="585356" y="4554419"/>
            <a:ext cx="303298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Myocardial Infarction and monitor abnormal heart rhythms.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 instant results for faster diagnosis and treatment.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62B016-1330-88F9-4F4C-8D5CE4C0278A}"/>
              </a:ext>
            </a:extLst>
          </p:cNvPr>
          <p:cNvSpPr/>
          <p:nvPr/>
        </p:nvSpPr>
        <p:spPr>
          <a:xfrm>
            <a:off x="595534" y="3902350"/>
            <a:ext cx="4017002" cy="618377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Diagnostic </a:t>
            </a: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DE44D-E15F-CD50-F7C8-19CAADF0D86A}"/>
              </a:ext>
            </a:extLst>
          </p:cNvPr>
          <p:cNvSpPr/>
          <p:nvPr/>
        </p:nvSpPr>
        <p:spPr>
          <a:xfrm>
            <a:off x="8097748" y="2656803"/>
            <a:ext cx="3517911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potential heart conditions using machine earning.</a:t>
            </a:r>
          </a:p>
          <a:p>
            <a:pPr algn="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Classify ECG images into different categories, such as normal or abnormal.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4D602-D86E-D47C-184B-89AB77AE71D3}"/>
              </a:ext>
            </a:extLst>
          </p:cNvPr>
          <p:cNvSpPr/>
          <p:nvPr/>
        </p:nvSpPr>
        <p:spPr>
          <a:xfrm>
            <a:off x="7590503" y="2282985"/>
            <a:ext cx="4025157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pPr algn="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Algorithms</a:t>
            </a:r>
          </a:p>
          <a:p>
            <a:pPr algn="r"/>
            <a:endParaRPr lang="en-US" sz="2000" b="1" dirty="0">
              <a:solidFill>
                <a:srgbClr val="00144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C0B420-3A5E-4337-EB2E-BD716B755DAA}"/>
              </a:ext>
            </a:extLst>
          </p:cNvPr>
          <p:cNvSpPr/>
          <p:nvPr/>
        </p:nvSpPr>
        <p:spPr>
          <a:xfrm>
            <a:off x="8202826" y="4566933"/>
            <a:ext cx="3403818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Upload ECG images and receive automated analysis.</a:t>
            </a:r>
          </a:p>
          <a:p>
            <a:pPr algn="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Instant results empower healthcare professionals with critical insights.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0EA11E-7926-7104-2707-EAD8AC9FED6B}"/>
              </a:ext>
            </a:extLst>
          </p:cNvPr>
          <p:cNvSpPr/>
          <p:nvPr/>
        </p:nvSpPr>
        <p:spPr>
          <a:xfrm>
            <a:off x="8573656" y="3986241"/>
            <a:ext cx="3042004" cy="344932"/>
          </a:xfrm>
          <a:prstGeom prst="rect">
            <a:avLst/>
          </a:prstGeom>
          <a:noFill/>
          <a:effectLst/>
        </p:spPr>
        <p:txBody>
          <a:bodyPr wrap="square" lIns="0" tIns="0" rIns="0" bIns="0" anchor="t" anchorCtr="0">
            <a:noAutofit/>
          </a:bodyPr>
          <a:lstStyle/>
          <a:p>
            <a:pPr algn="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User-friendly Web Application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597C1A-D03A-D4A7-81B1-1E9274D4D416}"/>
              </a:ext>
            </a:extLst>
          </p:cNvPr>
          <p:cNvCxnSpPr>
            <a:cxnSpLocks/>
          </p:cNvCxnSpPr>
          <p:nvPr/>
        </p:nvCxnSpPr>
        <p:spPr>
          <a:xfrm>
            <a:off x="571500" y="3858482"/>
            <a:ext cx="2984500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655FC8-098D-8C64-F623-1C984311A3B5}"/>
              </a:ext>
            </a:extLst>
          </p:cNvPr>
          <p:cNvCxnSpPr>
            <a:cxnSpLocks/>
          </p:cNvCxnSpPr>
          <p:nvPr/>
        </p:nvCxnSpPr>
        <p:spPr>
          <a:xfrm>
            <a:off x="8631160" y="3858482"/>
            <a:ext cx="2984500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Inbox Check outline">
            <a:extLst>
              <a:ext uri="{FF2B5EF4-FFF2-40B4-BE49-F238E27FC236}">
                <a16:creationId xmlns:a16="http://schemas.microsoft.com/office/drawing/2014/main" id="{7E089B2E-BBC8-AAFA-1837-DEBDBE6DED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373" y="4394958"/>
            <a:ext cx="509613" cy="509613"/>
          </a:xfrm>
          <a:prstGeom prst="rect">
            <a:avLst/>
          </a:prstGeom>
        </p:spPr>
      </p:pic>
      <p:pic>
        <p:nvPicPr>
          <p:cNvPr id="29" name="Graphic 28" descr="Folder Search outline">
            <a:extLst>
              <a:ext uri="{FF2B5EF4-FFF2-40B4-BE49-F238E27FC236}">
                <a16:creationId xmlns:a16="http://schemas.microsoft.com/office/drawing/2014/main" id="{FED86B28-A7AC-CD97-CA8F-3FF00E85F7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5102" y="2826158"/>
            <a:ext cx="547262" cy="547262"/>
          </a:xfrm>
          <a:prstGeom prst="rect">
            <a:avLst/>
          </a:prstGeom>
        </p:spPr>
      </p:pic>
      <p:pic>
        <p:nvPicPr>
          <p:cNvPr id="30" name="Graphic 29" descr="Bullseye outline">
            <a:extLst>
              <a:ext uri="{FF2B5EF4-FFF2-40B4-BE49-F238E27FC236}">
                <a16:creationId xmlns:a16="http://schemas.microsoft.com/office/drawing/2014/main" id="{A1C00342-16A2-9A7E-56BE-BDE45DE320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76278" y="4400751"/>
            <a:ext cx="584910" cy="58491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6A9A0AC-C69F-7F0C-DE9B-A7BE5006C258}"/>
              </a:ext>
            </a:extLst>
          </p:cNvPr>
          <p:cNvGrpSpPr/>
          <p:nvPr/>
        </p:nvGrpSpPr>
        <p:grpSpPr>
          <a:xfrm>
            <a:off x="5084578" y="2857001"/>
            <a:ext cx="453368" cy="453368"/>
            <a:chOff x="8447088" y="1465263"/>
            <a:chExt cx="331788" cy="331788"/>
          </a:xfrm>
        </p:grpSpPr>
        <p:sp>
          <p:nvSpPr>
            <p:cNvPr id="32" name="Oval 287">
              <a:extLst>
                <a:ext uri="{FF2B5EF4-FFF2-40B4-BE49-F238E27FC236}">
                  <a16:creationId xmlns:a16="http://schemas.microsoft.com/office/drawing/2014/main" id="{583A33CE-BA13-1FC9-5F44-0B5EE1C3E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0" y="1495426"/>
              <a:ext cx="271463" cy="271463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288">
              <a:extLst>
                <a:ext uri="{FF2B5EF4-FFF2-40B4-BE49-F238E27FC236}">
                  <a16:creationId xmlns:a16="http://schemas.microsoft.com/office/drawing/2014/main" id="{CB4B1698-FCF6-E279-AD3C-68707E35F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2188" y="1465263"/>
              <a:ext cx="0" cy="7143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289">
              <a:extLst>
                <a:ext uri="{FF2B5EF4-FFF2-40B4-BE49-F238E27FC236}">
                  <a16:creationId xmlns:a16="http://schemas.microsoft.com/office/drawing/2014/main" id="{3C9C7575-2C28-EF96-217D-4C01B3158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47088" y="1631951"/>
              <a:ext cx="71438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290">
              <a:extLst>
                <a:ext uri="{FF2B5EF4-FFF2-40B4-BE49-F238E27FC236}">
                  <a16:creationId xmlns:a16="http://schemas.microsoft.com/office/drawing/2014/main" id="{3C3AF861-5980-C506-68BD-59A4C97E83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2188" y="1725613"/>
              <a:ext cx="0" cy="7143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Line 291">
              <a:extLst>
                <a:ext uri="{FF2B5EF4-FFF2-40B4-BE49-F238E27FC236}">
                  <a16:creationId xmlns:a16="http://schemas.microsoft.com/office/drawing/2014/main" id="{E0E11DA1-34D4-3464-1E7D-2F7885ACC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07438" y="1631951"/>
              <a:ext cx="71438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292">
              <a:extLst>
                <a:ext uri="{FF2B5EF4-FFF2-40B4-BE49-F238E27FC236}">
                  <a16:creationId xmlns:a16="http://schemas.microsoft.com/office/drawing/2014/main" id="{1B2B9C37-0FA2-2371-1C60-979928643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3613" y="1571626"/>
              <a:ext cx="58738" cy="60325"/>
            </a:xfrm>
            <a:prstGeom prst="ellips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293">
              <a:extLst>
                <a:ext uri="{FF2B5EF4-FFF2-40B4-BE49-F238E27FC236}">
                  <a16:creationId xmlns:a16="http://schemas.microsoft.com/office/drawing/2014/main" id="{32FADB57-5D5A-7648-D703-B6580D023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3450" y="1631951"/>
              <a:ext cx="119063" cy="58738"/>
            </a:xfrm>
            <a:custGeom>
              <a:avLst/>
              <a:gdLst>
                <a:gd name="T0" fmla="*/ 32 w 32"/>
                <a:gd name="T1" fmla="*/ 16 h 16"/>
                <a:gd name="T2" fmla="*/ 0 w 32"/>
                <a:gd name="T3" fmla="*/ 16 h 16"/>
                <a:gd name="T4" fmla="*/ 16 w 32"/>
                <a:gd name="T5" fmla="*/ 0 h 16"/>
                <a:gd name="T6" fmla="*/ 32 w 3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6">
                  <a:moveTo>
                    <a:pt x="3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39088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>
            <a:extLst>
              <a:ext uri="{FF2B5EF4-FFF2-40B4-BE49-F238E27FC236}">
                <a16:creationId xmlns:a16="http://schemas.microsoft.com/office/drawing/2014/main" id="{C204B020-FAF6-981F-E9ED-BD1D9733FB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072" y="3146700"/>
            <a:ext cx="4329774" cy="2019299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C0F0D52A-E95C-3726-48F9-9335F8036525}"/>
              </a:ext>
            </a:extLst>
          </p:cNvPr>
          <p:cNvSpPr txBox="1">
            <a:spLocks noGrp="1"/>
          </p:cNvSpPr>
          <p:nvPr/>
        </p:nvSpPr>
        <p:spPr>
          <a:xfrm>
            <a:off x="227294" y="625665"/>
            <a:ext cx="423720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spc="16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spc="-2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1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spc="-2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ECG?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D13E7AB-B45D-F658-CC4A-F68CECC76811}"/>
              </a:ext>
            </a:extLst>
          </p:cNvPr>
          <p:cNvSpPr txBox="1"/>
          <p:nvPr/>
        </p:nvSpPr>
        <p:spPr>
          <a:xfrm>
            <a:off x="1001826" y="1563112"/>
            <a:ext cx="10026480" cy="61833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47092" marR="3387" indent="-4239049">
              <a:lnSpc>
                <a:spcPct val="116100"/>
              </a:lnSpc>
              <a:spcBef>
                <a:spcPts val="67"/>
              </a:spcBef>
            </a:pPr>
            <a:r>
              <a:rPr spc="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5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electrocardiogram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2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(ECG)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5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6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9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1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5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11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8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5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heart's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1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rhythm</a:t>
            </a:r>
            <a:r>
              <a:rPr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spc="-48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electrical</a:t>
            </a:r>
            <a:r>
              <a:rPr spc="-1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3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activity.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757A867-2D50-D966-35D2-5CA11F347166}"/>
              </a:ext>
            </a:extLst>
          </p:cNvPr>
          <p:cNvSpPr txBox="1"/>
          <p:nvPr/>
        </p:nvSpPr>
        <p:spPr>
          <a:xfrm>
            <a:off x="833832" y="2555260"/>
            <a:ext cx="4439093" cy="3367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>
              <a:spcBef>
                <a:spcPts val="67"/>
              </a:spcBef>
            </a:pPr>
            <a:r>
              <a:rPr sz="2133" spc="-3" dirty="0">
                <a:latin typeface="Arial MT"/>
                <a:cs typeface="Arial MT"/>
              </a:rPr>
              <a:t>12-lead</a:t>
            </a:r>
            <a:r>
              <a:rPr sz="2133" spc="-30" dirty="0">
                <a:latin typeface="Arial MT"/>
                <a:cs typeface="Arial MT"/>
              </a:rPr>
              <a:t> </a:t>
            </a:r>
            <a:r>
              <a:rPr sz="2133" spc="-3" dirty="0">
                <a:latin typeface="Arial MT"/>
                <a:cs typeface="Arial MT"/>
              </a:rPr>
              <a:t>Electrocardiogram</a:t>
            </a:r>
            <a:r>
              <a:rPr sz="2133" spc="-30" dirty="0">
                <a:latin typeface="Arial MT"/>
                <a:cs typeface="Arial MT"/>
              </a:rPr>
              <a:t> </a:t>
            </a:r>
            <a:r>
              <a:rPr sz="2133" spc="-3" dirty="0">
                <a:latin typeface="Arial MT"/>
                <a:cs typeface="Arial MT"/>
              </a:rPr>
              <a:t>(EKG)</a:t>
            </a:r>
            <a:endParaRPr sz="2133" dirty="0">
              <a:latin typeface="Arial MT"/>
              <a:cs typeface="Arial M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59FE3FB-C7C8-5D3A-B6CC-EC8AAA262449}"/>
              </a:ext>
            </a:extLst>
          </p:cNvPr>
          <p:cNvSpPr txBox="1"/>
          <p:nvPr/>
        </p:nvSpPr>
        <p:spPr>
          <a:xfrm>
            <a:off x="7646323" y="2544697"/>
            <a:ext cx="2808655" cy="33678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7">
              <a:spcBef>
                <a:spcPts val="67"/>
              </a:spcBef>
            </a:pPr>
            <a:r>
              <a:rPr sz="2133" spc="-3" dirty="0">
                <a:latin typeface="Arial MT"/>
                <a:cs typeface="Arial MT"/>
              </a:rPr>
              <a:t>Characteristics</a:t>
            </a:r>
            <a:r>
              <a:rPr sz="2133" spc="-30" dirty="0">
                <a:latin typeface="Arial MT"/>
                <a:cs typeface="Arial MT"/>
              </a:rPr>
              <a:t> </a:t>
            </a:r>
            <a:r>
              <a:rPr sz="2133" spc="-3" dirty="0">
                <a:latin typeface="Arial MT"/>
                <a:cs typeface="Arial MT"/>
              </a:rPr>
              <a:t>of</a:t>
            </a:r>
            <a:r>
              <a:rPr sz="2133" spc="-30" dirty="0">
                <a:latin typeface="Arial MT"/>
                <a:cs typeface="Arial MT"/>
              </a:rPr>
              <a:t> </a:t>
            </a:r>
            <a:r>
              <a:rPr sz="2133" spc="-3" dirty="0">
                <a:latin typeface="Arial MT"/>
                <a:cs typeface="Arial MT"/>
              </a:rPr>
              <a:t>ECG</a:t>
            </a:r>
            <a:endParaRPr sz="2133" dirty="0">
              <a:latin typeface="Arial MT"/>
              <a:cs typeface="Arial M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6872AAD-DF69-BB8A-94DB-F717847B9359}"/>
              </a:ext>
            </a:extLst>
          </p:cNvPr>
          <p:cNvSpPr txBox="1"/>
          <p:nvPr/>
        </p:nvSpPr>
        <p:spPr>
          <a:xfrm>
            <a:off x="722072" y="5165999"/>
            <a:ext cx="5688419" cy="11219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common type of ECG uses 10 electrodes placed on the chest and limbs to record electrical signals from different angles. It provides a comprehensive view of heart activity.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08DB1A74-EB4A-8875-A7BC-B366D7FEB76D}"/>
              </a:ext>
            </a:extLst>
          </p:cNvPr>
          <p:cNvSpPr txBox="1"/>
          <p:nvPr/>
        </p:nvSpPr>
        <p:spPr>
          <a:xfrm>
            <a:off x="6764981" y="845180"/>
            <a:ext cx="5199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kern="12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there are no ups and downs in your life you are dead!</a:t>
            </a:r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 0">
            <a:extLst>
              <a:ext uri="{FF2B5EF4-FFF2-40B4-BE49-F238E27FC236}">
                <a16:creationId xmlns:a16="http://schemas.microsoft.com/office/drawing/2014/main" id="{190F6672-441F-480E-7DA7-795A8DD3C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96" y="3404309"/>
            <a:ext cx="3955310" cy="2649264"/>
          </a:xfrm>
          <a:prstGeom prst="rect">
            <a:avLst/>
          </a:prstGeom>
          <a:effectLst/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49DEE5BA-D0B6-BE54-4FD0-61FCAAED46C6}"/>
              </a:ext>
            </a:extLst>
          </p:cNvPr>
          <p:cNvSpPr/>
          <p:nvPr/>
        </p:nvSpPr>
        <p:spPr>
          <a:xfrm>
            <a:off x="4235895" y="570091"/>
            <a:ext cx="1924493" cy="770860"/>
          </a:xfrm>
          <a:custGeom>
            <a:avLst/>
            <a:gdLst/>
            <a:ahLst/>
            <a:cxnLst/>
            <a:rect l="l" t="t" r="r" b="b"/>
            <a:pathLst>
              <a:path w="3524250" h="1219200">
                <a:moveTo>
                  <a:pt x="597343" y="1219166"/>
                </a:moveTo>
                <a:lnTo>
                  <a:pt x="589772" y="1219166"/>
                </a:lnTo>
                <a:lnTo>
                  <a:pt x="587739" y="1219102"/>
                </a:lnTo>
                <a:lnTo>
                  <a:pt x="558650" y="1190699"/>
                </a:lnTo>
                <a:lnTo>
                  <a:pt x="514545" y="697885"/>
                </a:lnTo>
                <a:lnTo>
                  <a:pt x="496279" y="747618"/>
                </a:lnTo>
                <a:lnTo>
                  <a:pt x="0" y="769476"/>
                </a:lnTo>
                <a:lnTo>
                  <a:pt x="0" y="732865"/>
                </a:lnTo>
                <a:lnTo>
                  <a:pt x="463028" y="731965"/>
                </a:lnTo>
                <a:lnTo>
                  <a:pt x="511284" y="600612"/>
                </a:lnTo>
                <a:lnTo>
                  <a:pt x="519353" y="595667"/>
                </a:lnTo>
                <a:lnTo>
                  <a:pt x="536402" y="597933"/>
                </a:lnTo>
                <a:lnTo>
                  <a:pt x="542978" y="604796"/>
                </a:lnTo>
                <a:lnTo>
                  <a:pt x="588850" y="1117360"/>
                </a:lnTo>
                <a:lnTo>
                  <a:pt x="660381" y="7529"/>
                </a:lnTo>
                <a:lnTo>
                  <a:pt x="668323" y="42"/>
                </a:lnTo>
                <a:lnTo>
                  <a:pt x="687617" y="0"/>
                </a:lnTo>
                <a:lnTo>
                  <a:pt x="695591" y="7402"/>
                </a:lnTo>
                <a:lnTo>
                  <a:pt x="743984" y="670890"/>
                </a:lnTo>
                <a:lnTo>
                  <a:pt x="785049" y="486024"/>
                </a:lnTo>
                <a:lnTo>
                  <a:pt x="792430" y="480073"/>
                </a:lnTo>
                <a:lnTo>
                  <a:pt x="809574" y="480020"/>
                </a:lnTo>
                <a:lnTo>
                  <a:pt x="816955" y="485876"/>
                </a:lnTo>
                <a:lnTo>
                  <a:pt x="874656" y="732876"/>
                </a:lnTo>
                <a:lnTo>
                  <a:pt x="3524126" y="732018"/>
                </a:lnTo>
                <a:lnTo>
                  <a:pt x="3524126" y="768640"/>
                </a:lnTo>
                <a:lnTo>
                  <a:pt x="868197" y="769497"/>
                </a:lnTo>
                <a:lnTo>
                  <a:pt x="801516" y="580745"/>
                </a:lnTo>
                <a:lnTo>
                  <a:pt x="768509" y="729381"/>
                </a:lnTo>
                <a:lnTo>
                  <a:pt x="763822" y="739897"/>
                </a:lnTo>
                <a:lnTo>
                  <a:pt x="755738" y="747545"/>
                </a:lnTo>
                <a:lnTo>
                  <a:pt x="745383" y="751620"/>
                </a:lnTo>
                <a:lnTo>
                  <a:pt x="733882" y="751420"/>
                </a:lnTo>
                <a:lnTo>
                  <a:pt x="679156" y="285432"/>
                </a:lnTo>
                <a:lnTo>
                  <a:pt x="620343" y="1198271"/>
                </a:lnTo>
                <a:lnTo>
                  <a:pt x="616595" y="1205885"/>
                </a:lnTo>
                <a:lnTo>
                  <a:pt x="604576" y="1216444"/>
                </a:lnTo>
                <a:lnTo>
                  <a:pt x="597343" y="1219166"/>
                </a:lnTo>
                <a:close/>
              </a:path>
            </a:pathLst>
          </a:custGeom>
          <a:solidFill>
            <a:srgbClr val="BF262D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8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D23081-DF92-18BE-EC31-D3B4CA9D1CBF}"/>
              </a:ext>
            </a:extLst>
          </p:cNvPr>
          <p:cNvSpPr>
            <a:spLocks noGrp="1"/>
          </p:cNvSpPr>
          <p:nvPr/>
        </p:nvSpPr>
        <p:spPr>
          <a:xfrm>
            <a:off x="838200" y="-77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Literature Review</a:t>
            </a:r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6061A2B2-846B-7444-61E9-5CBF3711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86" y="1252445"/>
            <a:ext cx="9901084" cy="4456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table">
            <a:extLst>
              <a:ext uri="{FF2B5EF4-FFF2-40B4-BE49-F238E27FC236}">
                <a16:creationId xmlns:a16="http://schemas.microsoft.com/office/drawing/2014/main" id="{A2A2EED7-91F5-1F52-7B0B-A908F153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86" y="5663184"/>
            <a:ext cx="9901084" cy="1202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52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985D9E-E7C8-64C4-FAC3-6CC4931841C8}"/>
              </a:ext>
            </a:extLst>
          </p:cNvPr>
          <p:cNvSpPr>
            <a:spLocks noGrp="1"/>
          </p:cNvSpPr>
          <p:nvPr/>
        </p:nvSpPr>
        <p:spPr>
          <a:xfrm>
            <a:off x="943487" y="542319"/>
            <a:ext cx="10529777" cy="75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kern="0" spc="-44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Limitations of Existing System</a:t>
            </a:r>
            <a:br>
              <a:rPr lang="en-US" sz="8000" dirty="0"/>
            </a:br>
            <a:endParaRPr lang="en-IN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0AF266-F2D5-E66C-E8DD-900485F753E1}"/>
              </a:ext>
            </a:extLst>
          </p:cNvPr>
          <p:cNvSpPr txBox="1"/>
          <p:nvPr/>
        </p:nvSpPr>
        <p:spPr>
          <a:xfrm>
            <a:off x="597929" y="2701513"/>
            <a:ext cx="4922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proposed system utilizes machine learning algorithms to analyze ECG images, aiming to automate the detection of cardiac anomalies.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0DC3BF42-9DD0-8AD4-6EE4-528342CCC411}"/>
              </a:ext>
            </a:extLst>
          </p:cNvPr>
          <p:cNvSpPr txBox="1"/>
          <p:nvPr/>
        </p:nvSpPr>
        <p:spPr>
          <a:xfrm>
            <a:off x="6288776" y="2227249"/>
            <a:ext cx="3100624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ts val="2600"/>
              </a:lnSpc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Time-Consuming Process</a:t>
            </a:r>
          </a:p>
        </p:txBody>
      </p:sp>
      <p:sp>
        <p:nvSpPr>
          <p:cNvPr id="7" name="TextBox 35">
            <a:extLst>
              <a:ext uri="{FF2B5EF4-FFF2-40B4-BE49-F238E27FC236}">
                <a16:creationId xmlns:a16="http://schemas.microsoft.com/office/drawing/2014/main" id="{CEA11884-BDA3-29E9-AEF8-B206D6585D5A}"/>
              </a:ext>
            </a:extLst>
          </p:cNvPr>
          <p:cNvSpPr txBox="1"/>
          <p:nvPr/>
        </p:nvSpPr>
        <p:spPr>
          <a:xfrm>
            <a:off x="6317939" y="2652806"/>
            <a:ext cx="5201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Automated analysis accelerates the diagnostic process, potentially leading to earlier interventions and improved outcomes.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F7B62C4-BC26-E007-4DFC-0DB2330165FE}"/>
              </a:ext>
            </a:extLst>
          </p:cNvPr>
          <p:cNvSpPr/>
          <p:nvPr/>
        </p:nvSpPr>
        <p:spPr>
          <a:xfrm>
            <a:off x="718961" y="4860775"/>
            <a:ext cx="5496503" cy="30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Limited Scalability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164157E-0C6D-281C-AC8C-879DEAA39B8E}"/>
              </a:ext>
            </a:extLst>
          </p:cNvPr>
          <p:cNvSpPr/>
          <p:nvPr/>
        </p:nvSpPr>
        <p:spPr>
          <a:xfrm>
            <a:off x="677673" y="5293550"/>
            <a:ext cx="4715539" cy="102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system can be accessed remotely, enabling faster diagnoses in remote areas and improving accessibility to healthcare services.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0885795-8085-8C8E-5CCF-B8D24EE87B80}"/>
              </a:ext>
            </a:extLst>
          </p:cNvPr>
          <p:cNvSpPr/>
          <p:nvPr/>
        </p:nvSpPr>
        <p:spPr>
          <a:xfrm>
            <a:off x="6392673" y="4860775"/>
            <a:ext cx="4949455" cy="30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Dependence on Infrastructure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E91681A-A00C-7CD2-8930-78F0F5A6DE4D}"/>
              </a:ext>
            </a:extLst>
          </p:cNvPr>
          <p:cNvSpPr/>
          <p:nvPr/>
        </p:nvSpPr>
        <p:spPr>
          <a:xfrm>
            <a:off x="6392673" y="5293551"/>
            <a:ext cx="5126664" cy="1022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models offer a more objective analysis, reducing the potential for human bias and enhancing diagnostic consistency.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43">
            <a:extLst>
              <a:ext uri="{FF2B5EF4-FFF2-40B4-BE49-F238E27FC236}">
                <a16:creationId xmlns:a16="http://schemas.microsoft.com/office/drawing/2014/main" id="{64324510-7E0E-D765-E4EA-B1DB913F6331}"/>
              </a:ext>
            </a:extLst>
          </p:cNvPr>
          <p:cNvSpPr txBox="1"/>
          <p:nvPr/>
        </p:nvSpPr>
        <p:spPr>
          <a:xfrm>
            <a:off x="597929" y="2227250"/>
            <a:ext cx="6445460" cy="4015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I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Analysis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DFB7AD-EF9B-F3C9-2FE4-C6562A0D0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73" y="4185054"/>
            <a:ext cx="581918" cy="581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0F5BE4-4D2D-7645-276B-2BB97815D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1" y="1604494"/>
            <a:ext cx="583250" cy="583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59DF0C-3310-EFB1-96D3-AF5159A73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1" y="4252053"/>
            <a:ext cx="529709" cy="5297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804DAC-D794-B21A-B628-EDF4ECEF4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73" y="1584728"/>
            <a:ext cx="583250" cy="5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043FD8-AE75-7C74-7B7B-06FA889CE41B}"/>
              </a:ext>
            </a:extLst>
          </p:cNvPr>
          <p:cNvSpPr>
            <a:spLocks noGrp="1"/>
          </p:cNvSpPr>
          <p:nvPr/>
        </p:nvSpPr>
        <p:spPr>
          <a:xfrm>
            <a:off x="906120" y="539115"/>
            <a:ext cx="10529777" cy="765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12F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 of Proposed System</a:t>
            </a:r>
            <a:br>
              <a:rPr lang="en-US" sz="4400" dirty="0"/>
            </a:br>
            <a:endParaRPr lang="en-IN" dirty="0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655E7EF2-A4D2-3E06-D15E-E6F5B3EC8D1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81594" y="1530581"/>
            <a:ext cx="666750" cy="66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F9466-F709-4F3E-90AD-7C04031C9AFC}"/>
              </a:ext>
            </a:extLst>
          </p:cNvPr>
          <p:cNvSpPr txBox="1"/>
          <p:nvPr/>
        </p:nvSpPr>
        <p:spPr>
          <a:xfrm>
            <a:off x="560562" y="2704717"/>
            <a:ext cx="4922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proposed system utilizes machine learning algorithms to analyze ECG images, aiming to automate the detection of cardiac anomalies.</a:t>
            </a: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88979D5D-A35E-A7DB-027B-BE7153F56809}"/>
              </a:ext>
            </a:extLst>
          </p:cNvPr>
          <p:cNvSpPr txBox="1"/>
          <p:nvPr/>
        </p:nvSpPr>
        <p:spPr>
          <a:xfrm>
            <a:off x="6355306" y="2144774"/>
            <a:ext cx="2147777" cy="4015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ts val="2600"/>
              </a:lnSpc>
            </a:pPr>
            <a:r>
              <a:rPr lang="en-US" sz="1800" b="1" kern="1200" dirty="0">
                <a:solidFill>
                  <a:srgbClr val="27252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Diagnosis</a:t>
            </a:r>
            <a:endParaRPr lang="en-IN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35">
            <a:extLst>
              <a:ext uri="{FF2B5EF4-FFF2-40B4-BE49-F238E27FC236}">
                <a16:creationId xmlns:a16="http://schemas.microsoft.com/office/drawing/2014/main" id="{38DE1156-B155-6FD9-8C99-CAD7B5DE05A7}"/>
              </a:ext>
            </a:extLst>
          </p:cNvPr>
          <p:cNvSpPr txBox="1"/>
          <p:nvPr/>
        </p:nvSpPr>
        <p:spPr>
          <a:xfrm>
            <a:off x="6355306" y="2615834"/>
            <a:ext cx="5276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Automated analysis accelerates the diagnostic process, potentially leading to earlier interventions and improved outcomes.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age 3">
            <a:extLst>
              <a:ext uri="{FF2B5EF4-FFF2-40B4-BE49-F238E27FC236}">
                <a16:creationId xmlns:a16="http://schemas.microsoft.com/office/drawing/2014/main" id="{1CF9CA51-FE02-0669-5364-5B69F17F9E8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40307" y="4111780"/>
            <a:ext cx="529709" cy="529709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40C7E4D8-2DA0-8E8B-C346-15A0EC11A885}"/>
              </a:ext>
            </a:extLst>
          </p:cNvPr>
          <p:cNvSpPr/>
          <p:nvPr/>
        </p:nvSpPr>
        <p:spPr>
          <a:xfrm>
            <a:off x="681594" y="4863979"/>
            <a:ext cx="5496503" cy="30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Accessibility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7116694-01AC-FCA8-4395-F483C1059640}"/>
              </a:ext>
            </a:extLst>
          </p:cNvPr>
          <p:cNvSpPr/>
          <p:nvPr/>
        </p:nvSpPr>
        <p:spPr>
          <a:xfrm>
            <a:off x="640307" y="5296754"/>
            <a:ext cx="4731488" cy="1022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system can be accessed remotely, enabling faster diagnoses in remote areas and improving accessibility to healthcare services.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Image 4">
            <a:extLst>
              <a:ext uri="{FF2B5EF4-FFF2-40B4-BE49-F238E27FC236}">
                <a16:creationId xmlns:a16="http://schemas.microsoft.com/office/drawing/2014/main" id="{F47D7544-0BB8-7FD5-4995-18AE1331058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6355306" y="4111779"/>
            <a:ext cx="529709" cy="529709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869C5A0C-A4DB-57E1-A4FB-0441435D1A19}"/>
              </a:ext>
            </a:extLst>
          </p:cNvPr>
          <p:cNvSpPr/>
          <p:nvPr/>
        </p:nvSpPr>
        <p:spPr>
          <a:xfrm>
            <a:off x="6355306" y="4863979"/>
            <a:ext cx="4949455" cy="30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Increased Objectivity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E95B3833-4A75-F6F8-7F21-A469D047DEDE}"/>
              </a:ext>
            </a:extLst>
          </p:cNvPr>
          <p:cNvSpPr/>
          <p:nvPr/>
        </p:nvSpPr>
        <p:spPr>
          <a:xfrm>
            <a:off x="6355306" y="5296754"/>
            <a:ext cx="5126664" cy="983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 models offer a more objective analysis, reducing the potential for human bias and enhancing diagnostic consistency.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CE84E60F-5FF4-78B0-8451-5C2605D8CB1A}"/>
              </a:ext>
            </a:extLst>
          </p:cNvPr>
          <p:cNvSpPr txBox="1"/>
          <p:nvPr/>
        </p:nvSpPr>
        <p:spPr>
          <a:xfrm>
            <a:off x="560562" y="2207822"/>
            <a:ext cx="2886740" cy="4015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Automated Analysis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106D58-3C3A-91ED-CC1B-FF5FCDADC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06" y="1512412"/>
            <a:ext cx="670612" cy="6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9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04FFA6-E891-60AA-7FC3-A8E861DAF4B5}"/>
              </a:ext>
            </a:extLst>
          </p:cNvPr>
          <p:cNvSpPr>
            <a:spLocks noGrp="1"/>
          </p:cNvSpPr>
          <p:nvPr/>
        </p:nvSpPr>
        <p:spPr>
          <a:xfrm>
            <a:off x="831233" y="-1480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 Chart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DFF8A4-09E6-1D45-C650-42E4739A5B18}"/>
              </a:ext>
            </a:extLst>
          </p:cNvPr>
          <p:cNvSpPr/>
          <p:nvPr/>
        </p:nvSpPr>
        <p:spPr>
          <a:xfrm>
            <a:off x="5456081" y="1188636"/>
            <a:ext cx="1265903" cy="4595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BA45E3-B1AE-01DF-E51F-CE14B767DC27}"/>
              </a:ext>
            </a:extLst>
          </p:cNvPr>
          <p:cNvSpPr/>
          <p:nvPr/>
        </p:nvSpPr>
        <p:spPr>
          <a:xfrm>
            <a:off x="5064633" y="4865627"/>
            <a:ext cx="2048791" cy="3945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689ED1-4DFC-DA99-E993-75463FAD3F3D}"/>
              </a:ext>
            </a:extLst>
          </p:cNvPr>
          <p:cNvSpPr/>
          <p:nvPr/>
        </p:nvSpPr>
        <p:spPr>
          <a:xfrm>
            <a:off x="5064630" y="1856308"/>
            <a:ext cx="2048791" cy="3945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1ED0BD-865F-DD1C-3031-188D856C64CB}"/>
              </a:ext>
            </a:extLst>
          </p:cNvPr>
          <p:cNvGrpSpPr/>
          <p:nvPr/>
        </p:nvGrpSpPr>
        <p:grpSpPr>
          <a:xfrm>
            <a:off x="5064630" y="1218175"/>
            <a:ext cx="2055762" cy="4650286"/>
            <a:chOff x="5064630" y="1218175"/>
            <a:chExt cx="2055762" cy="46502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EEC188-3697-D8B9-E7B0-CFC08412C926}"/>
                </a:ext>
              </a:extLst>
            </p:cNvPr>
            <p:cNvSpPr/>
            <p:nvPr/>
          </p:nvSpPr>
          <p:spPr>
            <a:xfrm>
              <a:off x="5456075" y="5448410"/>
              <a:ext cx="1265903" cy="4200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9BA7AC84-E65C-F44B-4CB1-8C413E59DDBD}"/>
                </a:ext>
              </a:extLst>
            </p:cNvPr>
            <p:cNvSpPr txBox="1"/>
            <p:nvPr/>
          </p:nvSpPr>
          <p:spPr>
            <a:xfrm>
              <a:off x="5064630" y="1867930"/>
              <a:ext cx="2048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Data Acquisition</a:t>
              </a:r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94C08B69-3572-1851-C4EE-6D44C3D42EEB}"/>
                </a:ext>
              </a:extLst>
            </p:cNvPr>
            <p:cNvSpPr txBox="1"/>
            <p:nvPr/>
          </p:nvSpPr>
          <p:spPr>
            <a:xfrm>
              <a:off x="5071598" y="2473148"/>
              <a:ext cx="204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Preprocessing</a:t>
              </a:r>
            </a:p>
          </p:txBody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55C135BB-E128-DDE8-B9AA-BAA04BF09E02}"/>
                </a:ext>
              </a:extLst>
            </p:cNvPr>
            <p:cNvSpPr txBox="1"/>
            <p:nvPr/>
          </p:nvSpPr>
          <p:spPr>
            <a:xfrm>
              <a:off x="5071598" y="3060224"/>
              <a:ext cx="2048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Feature Extraction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1B1A1A09-926E-8206-122E-05F1AED2CAB6}"/>
                </a:ext>
              </a:extLst>
            </p:cNvPr>
            <p:cNvSpPr txBox="1"/>
            <p:nvPr/>
          </p:nvSpPr>
          <p:spPr>
            <a:xfrm>
              <a:off x="5071598" y="3644321"/>
              <a:ext cx="2048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ML Model Selection</a:t>
              </a:r>
            </a:p>
          </p:txBody>
        </p: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8505D7E5-C1FC-DEEF-3B78-88ADF63A5004}"/>
                </a:ext>
              </a:extLst>
            </p:cNvPr>
            <p:cNvSpPr txBox="1"/>
            <p:nvPr/>
          </p:nvSpPr>
          <p:spPr>
            <a:xfrm>
              <a:off x="5071600" y="4877218"/>
              <a:ext cx="2041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Model Evaluation </a:t>
              </a:r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F4FBFF52-385B-D883-F223-F4D469DE1BAA}"/>
                </a:ext>
              </a:extLst>
            </p:cNvPr>
            <p:cNvSpPr txBox="1"/>
            <p:nvPr/>
          </p:nvSpPr>
          <p:spPr>
            <a:xfrm>
              <a:off x="5660669" y="5465834"/>
              <a:ext cx="870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Deploy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5256E9-FE4D-37F4-8B5D-2C138B1AA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578" y="1641752"/>
              <a:ext cx="1" cy="199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56">
              <a:extLst>
                <a:ext uri="{FF2B5EF4-FFF2-40B4-BE49-F238E27FC236}">
                  <a16:creationId xmlns:a16="http://schemas.microsoft.com/office/drawing/2014/main" id="{327E6FF9-B3DA-BB55-549C-17BAF195FD79}"/>
                </a:ext>
              </a:extLst>
            </p:cNvPr>
            <p:cNvSpPr txBox="1"/>
            <p:nvPr/>
          </p:nvSpPr>
          <p:spPr>
            <a:xfrm>
              <a:off x="5737992" y="1218175"/>
              <a:ext cx="707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28" name="TextBox 33">
              <a:extLst>
                <a:ext uri="{FF2B5EF4-FFF2-40B4-BE49-F238E27FC236}">
                  <a16:creationId xmlns:a16="http://schemas.microsoft.com/office/drawing/2014/main" id="{584318CF-DBB5-397A-54AC-8703E9CF14E4}"/>
                </a:ext>
              </a:extLst>
            </p:cNvPr>
            <p:cNvSpPr txBox="1"/>
            <p:nvPr/>
          </p:nvSpPr>
          <p:spPr>
            <a:xfrm>
              <a:off x="5064634" y="4245626"/>
              <a:ext cx="2055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ML Model Training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86A1CCF-0D95-31D6-B4AC-247818323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215" y="2257761"/>
              <a:ext cx="1" cy="199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56D5A1-C197-47C7-0C6B-97A61E2117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578" y="2836362"/>
              <a:ext cx="1" cy="199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D0BC8BE-6C26-4746-49DF-3504329D2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577" y="3433722"/>
              <a:ext cx="1" cy="199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A22DAF-2538-4A22-B68B-668AEBC8A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306" y="4027239"/>
              <a:ext cx="1" cy="199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FA362BC-2D18-85DF-A97C-52026972D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9035" y="4634804"/>
              <a:ext cx="1" cy="199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E9C65A9-3C40-4B9F-930A-06D6D3A798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9027" y="5256124"/>
              <a:ext cx="1" cy="199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9188A52-BE2D-811A-6207-BA9202F77B66}"/>
                </a:ext>
              </a:extLst>
            </p:cNvPr>
            <p:cNvSpPr/>
            <p:nvPr/>
          </p:nvSpPr>
          <p:spPr>
            <a:xfrm>
              <a:off x="5064635" y="2457495"/>
              <a:ext cx="2048791" cy="394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ED4C708-4825-418A-8A68-FB3D31D79220}"/>
                </a:ext>
              </a:extLst>
            </p:cNvPr>
            <p:cNvSpPr/>
            <p:nvPr/>
          </p:nvSpPr>
          <p:spPr>
            <a:xfrm>
              <a:off x="5071600" y="4233038"/>
              <a:ext cx="2048791" cy="394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17B34-25DD-5D93-D3B5-22A851FDC726}"/>
              </a:ext>
            </a:extLst>
          </p:cNvPr>
          <p:cNvGrpSpPr/>
          <p:nvPr/>
        </p:nvGrpSpPr>
        <p:grpSpPr>
          <a:xfrm>
            <a:off x="5064634" y="3042690"/>
            <a:ext cx="2055757" cy="977292"/>
            <a:chOff x="5064634" y="3042690"/>
            <a:chExt cx="2055757" cy="97729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801E79-80B8-0EBC-FBD2-B039AC1E2800}"/>
                </a:ext>
              </a:extLst>
            </p:cNvPr>
            <p:cNvSpPr/>
            <p:nvPr/>
          </p:nvSpPr>
          <p:spPr>
            <a:xfrm>
              <a:off x="5064634" y="3042690"/>
              <a:ext cx="2048791" cy="394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74D791-1206-8309-0C9F-CFF62DFEB73D}"/>
                </a:ext>
              </a:extLst>
            </p:cNvPr>
            <p:cNvSpPr/>
            <p:nvPr/>
          </p:nvSpPr>
          <p:spPr>
            <a:xfrm>
              <a:off x="5071600" y="3625473"/>
              <a:ext cx="2048791" cy="394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695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4A9376-6100-BB9E-AB5D-0B80B4B94585}"/>
              </a:ext>
            </a:extLst>
          </p:cNvPr>
          <p:cNvSpPr>
            <a:spLocks noGrp="1"/>
          </p:cNvSpPr>
          <p:nvPr/>
        </p:nvSpPr>
        <p:spPr>
          <a:xfrm>
            <a:off x="649694" y="667111"/>
            <a:ext cx="10515600" cy="1112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B1B2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ECG Dataset Collection</a:t>
            </a:r>
            <a:br>
              <a:rPr lang="en-US" sz="4400" dirty="0"/>
            </a:br>
            <a:endParaRPr lang="en-IN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875FFAA-F2B7-F47D-2958-02A46F4FDCB3}"/>
              </a:ext>
            </a:extLst>
          </p:cNvPr>
          <p:cNvSpPr txBox="1"/>
          <p:nvPr/>
        </p:nvSpPr>
        <p:spPr>
          <a:xfrm>
            <a:off x="4428559" y="3773973"/>
            <a:ext cx="195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3C39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Mendeley Data </a:t>
            </a:r>
          </a:p>
          <a:p>
            <a:pPr algn="ctr"/>
            <a:r>
              <a:rPr lang="en-US" b="1" dirty="0">
                <a:solidFill>
                  <a:srgbClr val="3C39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Repository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 2">
            <a:extLst>
              <a:ext uri="{FF2B5EF4-FFF2-40B4-BE49-F238E27FC236}">
                <a16:creationId xmlns:a16="http://schemas.microsoft.com/office/drawing/2014/main" id="{FF791A23-4359-AEE0-8770-CC78FAF0DFB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056" y="1539711"/>
            <a:ext cx="474624" cy="474624"/>
          </a:xfrm>
          <a:prstGeom prst="rect">
            <a:avLst/>
          </a:prstGeom>
        </p:spPr>
      </p:pic>
      <p:sp>
        <p:nvSpPr>
          <p:cNvPr id="7" name="Text 6">
            <a:extLst>
              <a:ext uri="{FF2B5EF4-FFF2-40B4-BE49-F238E27FC236}">
                <a16:creationId xmlns:a16="http://schemas.microsoft.com/office/drawing/2014/main" id="{B7CFF066-1125-7CA7-C2C9-8DE91FF911BA}"/>
              </a:ext>
            </a:extLst>
          </p:cNvPr>
          <p:cNvSpPr/>
          <p:nvPr/>
        </p:nvSpPr>
        <p:spPr>
          <a:xfrm>
            <a:off x="561291" y="2186408"/>
            <a:ext cx="1222268" cy="173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5"/>
              </a:lnSpc>
            </a:pPr>
            <a:r>
              <a:rPr lang="en-US" b="1" dirty="0">
                <a:solidFill>
                  <a:srgbClr val="3C39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Image 3">
            <a:extLst>
              <a:ext uri="{FF2B5EF4-FFF2-40B4-BE49-F238E27FC236}">
                <a16:creationId xmlns:a16="http://schemas.microsoft.com/office/drawing/2014/main" id="{81502363-1C3C-A83E-53B4-141BA8FF147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04727" y="1539711"/>
            <a:ext cx="474624" cy="474624"/>
          </a:xfrm>
          <a:prstGeom prst="rect">
            <a:avLst/>
          </a:prstGeom>
        </p:spPr>
      </p:pic>
      <p:sp>
        <p:nvSpPr>
          <p:cNvPr id="9" name="Text 8">
            <a:extLst>
              <a:ext uri="{FF2B5EF4-FFF2-40B4-BE49-F238E27FC236}">
                <a16:creationId xmlns:a16="http://schemas.microsoft.com/office/drawing/2014/main" id="{04C2BE06-C525-5972-0069-E3E3FD50FA92}"/>
              </a:ext>
            </a:extLst>
          </p:cNvPr>
          <p:cNvSpPr/>
          <p:nvPr/>
        </p:nvSpPr>
        <p:spPr>
          <a:xfrm>
            <a:off x="7504727" y="2186408"/>
            <a:ext cx="2519339" cy="33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5"/>
              </a:lnSpc>
            </a:pPr>
            <a:r>
              <a:rPr lang="en-US" b="1" dirty="0">
                <a:solidFill>
                  <a:srgbClr val="3C39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Myocardial Infarction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10">
            <a:extLst>
              <a:ext uri="{FF2B5EF4-FFF2-40B4-BE49-F238E27FC236}">
                <a16:creationId xmlns:a16="http://schemas.microsoft.com/office/drawing/2014/main" id="{DD7A216C-D1C6-A9D3-1583-B8C09D5D6263}"/>
              </a:ext>
            </a:extLst>
          </p:cNvPr>
          <p:cNvSpPr/>
          <p:nvPr/>
        </p:nvSpPr>
        <p:spPr>
          <a:xfrm>
            <a:off x="578056" y="5203105"/>
            <a:ext cx="2622344" cy="341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5"/>
              </a:lnSpc>
            </a:pPr>
            <a:r>
              <a:rPr lang="en-US" b="1" dirty="0">
                <a:solidFill>
                  <a:srgbClr val="3C39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Abnormal Heartbeat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 5">
            <a:extLst>
              <a:ext uri="{FF2B5EF4-FFF2-40B4-BE49-F238E27FC236}">
                <a16:creationId xmlns:a16="http://schemas.microsoft.com/office/drawing/2014/main" id="{1F64BFF7-A711-43C0-C8E5-E36A442A7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4727" y="4472925"/>
            <a:ext cx="509391" cy="509391"/>
          </a:xfrm>
          <a:prstGeom prst="rect">
            <a:avLst/>
          </a:prstGeom>
        </p:spPr>
      </p:pic>
      <p:sp>
        <p:nvSpPr>
          <p:cNvPr id="12" name="Text 12">
            <a:extLst>
              <a:ext uri="{FF2B5EF4-FFF2-40B4-BE49-F238E27FC236}">
                <a16:creationId xmlns:a16="http://schemas.microsoft.com/office/drawing/2014/main" id="{DD29A230-BD5A-A6C7-2641-058231152821}"/>
              </a:ext>
            </a:extLst>
          </p:cNvPr>
          <p:cNvSpPr/>
          <p:nvPr/>
        </p:nvSpPr>
        <p:spPr>
          <a:xfrm>
            <a:off x="7504727" y="5203105"/>
            <a:ext cx="3826213" cy="341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25"/>
              </a:lnSpc>
            </a:pPr>
            <a:r>
              <a:rPr lang="en-US" b="1" dirty="0">
                <a:solidFill>
                  <a:srgbClr val="3C393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History of Myocardial Infarction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C2DB3-A400-5F5B-48B1-2E4A8FC05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6" y="4472926"/>
            <a:ext cx="509391" cy="509391"/>
          </a:xfrm>
          <a:prstGeom prst="rect">
            <a:avLst/>
          </a:prstGeom>
        </p:spPr>
      </p:pic>
      <p:sp>
        <p:nvSpPr>
          <p:cNvPr id="14" name="TextBox 26">
            <a:extLst>
              <a:ext uri="{FF2B5EF4-FFF2-40B4-BE49-F238E27FC236}">
                <a16:creationId xmlns:a16="http://schemas.microsoft.com/office/drawing/2014/main" id="{740385E3-66D9-B56F-CA24-4432A043A557}"/>
              </a:ext>
            </a:extLst>
          </p:cNvPr>
          <p:cNvSpPr txBox="1"/>
          <p:nvPr/>
        </p:nvSpPr>
        <p:spPr>
          <a:xfrm>
            <a:off x="472040" y="2453777"/>
            <a:ext cx="3762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Represents ECG signals of individuals with no cardiovascular abnormalities.</a:t>
            </a:r>
            <a:endParaRPr lang="en-IN" dirty="0"/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84202DE4-54A5-9DAC-C21C-59AB9AC880D3}"/>
              </a:ext>
            </a:extLst>
          </p:cNvPr>
          <p:cNvSpPr txBox="1"/>
          <p:nvPr/>
        </p:nvSpPr>
        <p:spPr>
          <a:xfrm>
            <a:off x="7404471" y="2449685"/>
            <a:ext cx="4315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Indicates ECG patterns suggestive of heart muscle damage due to blocked blood flow.</a:t>
            </a:r>
            <a:endParaRPr lang="en-IN" dirty="0"/>
          </a:p>
        </p:txBody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1FD23FAD-2AA9-5C55-6A12-E730B50053B4}"/>
              </a:ext>
            </a:extLst>
          </p:cNvPr>
          <p:cNvSpPr txBox="1"/>
          <p:nvPr/>
        </p:nvSpPr>
        <p:spPr>
          <a:xfrm>
            <a:off x="477358" y="5544557"/>
            <a:ext cx="3762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Refers to irregular heart rhythms, such as arrhythmias, detected in the ECG.</a:t>
            </a:r>
            <a:endParaRPr lang="en-IN" dirty="0"/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94BFC3EB-026F-8CF1-D389-4E6D6B8B890F}"/>
              </a:ext>
            </a:extLst>
          </p:cNvPr>
          <p:cNvSpPr txBox="1"/>
          <p:nvPr/>
        </p:nvSpPr>
        <p:spPr>
          <a:xfrm>
            <a:off x="7404471" y="5472093"/>
            <a:ext cx="376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Shows past evidence of a heart attack through residual ECG changes.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AD1A6-6572-5207-DA38-A9806EBF46D7}"/>
              </a:ext>
            </a:extLst>
          </p:cNvPr>
          <p:cNvCxnSpPr>
            <a:cxnSpLocks/>
          </p:cNvCxnSpPr>
          <p:nvPr/>
        </p:nvCxnSpPr>
        <p:spPr>
          <a:xfrm flipH="1" flipV="1">
            <a:off x="3464229" y="3124039"/>
            <a:ext cx="927668" cy="649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D4CB2D-E982-2A25-E911-000822C63DFE}"/>
              </a:ext>
            </a:extLst>
          </p:cNvPr>
          <p:cNvCxnSpPr>
            <a:cxnSpLocks/>
          </p:cNvCxnSpPr>
          <p:nvPr/>
        </p:nvCxnSpPr>
        <p:spPr>
          <a:xfrm flipH="1">
            <a:off x="3372465" y="4413673"/>
            <a:ext cx="1019432" cy="581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06221C-B3E9-766B-4D59-717CD2F183DE}"/>
              </a:ext>
            </a:extLst>
          </p:cNvPr>
          <p:cNvCxnSpPr>
            <a:cxnSpLocks/>
          </p:cNvCxnSpPr>
          <p:nvPr/>
        </p:nvCxnSpPr>
        <p:spPr>
          <a:xfrm flipV="1">
            <a:off x="6419377" y="3124039"/>
            <a:ext cx="905655" cy="671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C96285-3623-3D75-4B73-566E3DB1CB36}"/>
              </a:ext>
            </a:extLst>
          </p:cNvPr>
          <p:cNvCxnSpPr>
            <a:cxnSpLocks/>
          </p:cNvCxnSpPr>
          <p:nvPr/>
        </p:nvCxnSpPr>
        <p:spPr>
          <a:xfrm>
            <a:off x="6328179" y="4415218"/>
            <a:ext cx="895738" cy="567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6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1028</Words>
  <Application>Microsoft Office PowerPoint</Application>
  <PresentationFormat>Widescreen</PresentationFormat>
  <Paragraphs>193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Arial MT</vt:lpstr>
      <vt:lpstr>Calibri</vt:lpstr>
      <vt:lpstr>Calibri Light</vt:lpstr>
      <vt:lpstr>Cambria</vt:lpstr>
      <vt:lpstr>Montserrat Bold</vt:lpstr>
      <vt:lpstr>Segoe UI</vt:lpstr>
      <vt:lpstr>Source Sans Pro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Rajat Kumar</dc:creator>
  <cp:lastModifiedBy>Rajat Kumar</cp:lastModifiedBy>
  <cp:revision>19</cp:revision>
  <dcterms:created xsi:type="dcterms:W3CDTF">2024-12-16T10:00:25Z</dcterms:created>
  <dcterms:modified xsi:type="dcterms:W3CDTF">2025-06-06T02:15:36Z</dcterms:modified>
</cp:coreProperties>
</file>